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8" r:id="rId2"/>
    <p:sldId id="266" r:id="rId3"/>
    <p:sldId id="270" r:id="rId4"/>
    <p:sldId id="256" r:id="rId5"/>
    <p:sldId id="261" r:id="rId6"/>
    <p:sldId id="273" r:id="rId7"/>
    <p:sldId id="274" r:id="rId8"/>
    <p:sldId id="276" r:id="rId9"/>
    <p:sldId id="260" r:id="rId10"/>
    <p:sldId id="275" r:id="rId11"/>
    <p:sldId id="264" r:id="rId12"/>
    <p:sldId id="257" r:id="rId13"/>
    <p:sldId id="265" r:id="rId14"/>
    <p:sldId id="277" r:id="rId15"/>
    <p:sldId id="269" r:id="rId16"/>
  </p:sldIdLst>
  <p:sldSz cx="18288000" cy="10287000"/>
  <p:notesSz cx="6858000" cy="9144000"/>
  <p:embeddedFontLst>
    <p:embeddedFont>
      <p:font typeface="Calibri" panose="020F050202020403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114"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08/08/2022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08/08/2022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08/08/2022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08/08/2022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08/08/2022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08/08/2022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08/08/2022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08/08/2022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08/08/2022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08/08/2022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08/08/2022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08/08/2022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6103053" y="2590277"/>
            <a:ext cx="184731"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4500"/>
          </a:p>
        </p:txBody>
      </p:sp>
      <p:pic>
        <p:nvPicPr>
          <p:cNvPr id="307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0500" y="1392510"/>
            <a:ext cx="13585596" cy="6716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图片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95713" y="2590277"/>
            <a:ext cx="1115042" cy="1115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0041033" y="8108618"/>
            <a:ext cx="6336957" cy="796372"/>
          </a:xfrm>
          <a:prstGeom prst="rect">
            <a:avLst/>
          </a:prstGeom>
          <a:noFill/>
        </p:spPr>
        <p:txBody>
          <a:bodyPr lIns="102870" tIns="51435" rIns="102870" bIns="51435">
            <a:spAutoFit/>
          </a:bodyPr>
          <a:lstStyle/>
          <a:p>
            <a:pPr algn="ctr">
              <a:defRPr/>
            </a:pPr>
            <a:r>
              <a:rPr lang="en-US" sz="4500" b="1" dirty="0">
                <a:ln w="0"/>
                <a:solidFill>
                  <a:srgbClr val="FF0000"/>
                </a:solidFill>
                <a:effectLst>
                  <a:outerShdw blurRad="38100" dist="19050" dir="2700000" algn="tl" rotWithShape="0">
                    <a:schemeClr val="dk1">
                      <a:alpha val="40000"/>
                    </a:schemeClr>
                  </a:outerShdw>
                </a:effectLst>
              </a:rPr>
              <a:t>NHÓM NGỮ VĂN</a:t>
            </a:r>
          </a:p>
        </p:txBody>
      </p:sp>
    </p:spTree>
    <p:extLst>
      <p:ext uri="{BB962C8B-B14F-4D97-AF65-F5344CB8AC3E}">
        <p14:creationId xmlns:p14="http://schemas.microsoft.com/office/powerpoint/2010/main" val="1420392690"/>
      </p:ext>
    </p:extLst>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a:off x="8176" y="7946855"/>
            <a:ext cx="18649922" cy="2622891"/>
          </a:xfrm>
          <a:prstGeom prst="rect">
            <a:avLst/>
          </a:prstGeom>
          <a:solidFill>
            <a:srgbClr val="927AD4"/>
          </a:solidFill>
        </p:spPr>
      </p:sp>
      <p:pic>
        <p:nvPicPr>
          <p:cNvPr id="3" name="Picture 3"/>
          <p:cNvPicPr>
            <a:picLocks noChangeAspect="1"/>
          </p:cNvPicPr>
          <p:nvPr/>
        </p:nvPicPr>
        <p:blipFill>
          <a:blip r:embed="rId2"/>
          <a:srcRect/>
          <a:stretch>
            <a:fillRect/>
          </a:stretch>
        </p:blipFill>
        <p:spPr>
          <a:xfrm>
            <a:off x="-2583272" y="-386823"/>
            <a:ext cx="4038600" cy="2458885"/>
          </a:xfrm>
          <a:prstGeom prst="rect">
            <a:avLst/>
          </a:prstGeom>
        </p:spPr>
      </p:pic>
      <p:grpSp>
        <p:nvGrpSpPr>
          <p:cNvPr id="5" name="Group 5"/>
          <p:cNvGrpSpPr/>
          <p:nvPr/>
        </p:nvGrpSpPr>
        <p:grpSpPr>
          <a:xfrm>
            <a:off x="1453053" y="1396612"/>
            <a:ext cx="15806248" cy="7847758"/>
            <a:chOff x="0" y="0"/>
            <a:chExt cx="3425798" cy="878184"/>
          </a:xfrm>
        </p:grpSpPr>
        <p:sp>
          <p:nvSpPr>
            <p:cNvPr id="6" name="Freeform 6"/>
            <p:cNvSpPr/>
            <p:nvPr/>
          </p:nvSpPr>
          <p:spPr>
            <a:xfrm>
              <a:off x="0" y="0"/>
              <a:ext cx="3425798" cy="878184"/>
            </a:xfrm>
            <a:custGeom>
              <a:avLst/>
              <a:gdLst/>
              <a:ahLst/>
              <a:cxnLst/>
              <a:rect l="l" t="t" r="r" b="b"/>
              <a:pathLst>
                <a:path w="3425798" h="878184">
                  <a:moveTo>
                    <a:pt x="3301338" y="878184"/>
                  </a:moveTo>
                  <a:lnTo>
                    <a:pt x="124460" y="878184"/>
                  </a:lnTo>
                  <a:cubicBezTo>
                    <a:pt x="55880" y="878184"/>
                    <a:pt x="0" y="822304"/>
                    <a:pt x="0" y="753724"/>
                  </a:cubicBezTo>
                  <a:lnTo>
                    <a:pt x="0" y="124460"/>
                  </a:lnTo>
                  <a:cubicBezTo>
                    <a:pt x="0" y="55880"/>
                    <a:pt x="55880" y="0"/>
                    <a:pt x="124460" y="0"/>
                  </a:cubicBezTo>
                  <a:lnTo>
                    <a:pt x="3301338" y="0"/>
                  </a:lnTo>
                  <a:cubicBezTo>
                    <a:pt x="3369918" y="0"/>
                    <a:pt x="3425798" y="55880"/>
                    <a:pt x="3425798" y="124460"/>
                  </a:cubicBezTo>
                  <a:lnTo>
                    <a:pt x="3425798" y="753724"/>
                  </a:lnTo>
                  <a:cubicBezTo>
                    <a:pt x="3425798" y="822304"/>
                    <a:pt x="3369918" y="878184"/>
                    <a:pt x="3301338" y="878184"/>
                  </a:cubicBezTo>
                  <a:close/>
                </a:path>
              </a:pathLst>
            </a:custGeom>
            <a:solidFill>
              <a:srgbClr val="FFFFFF"/>
            </a:solidFill>
          </p:spPr>
        </p:sp>
      </p:grpSp>
      <p:sp>
        <p:nvSpPr>
          <p:cNvPr id="11" name="TextBox 11"/>
          <p:cNvSpPr txBox="1"/>
          <p:nvPr/>
        </p:nvSpPr>
        <p:spPr>
          <a:xfrm>
            <a:off x="2635924" y="1654196"/>
            <a:ext cx="13442780" cy="2215991"/>
          </a:xfrm>
          <a:prstGeom prst="rect">
            <a:avLst/>
          </a:prstGeom>
        </p:spPr>
        <p:txBody>
          <a:bodyPr wrap="square" lIns="0" tIns="0" rIns="0" bIns="0" rtlCol="0" anchor="t">
            <a:spAutoFit/>
          </a:bodyPr>
          <a:lstStyle/>
          <a:p>
            <a:pPr>
              <a:lnSpc>
                <a:spcPct val="150000"/>
              </a:lnSpc>
            </a:pPr>
            <a:r>
              <a:rPr lang="en-US" sz="4800" b="1" i="1" dirty="0" smtClean="0">
                <a:solidFill>
                  <a:srgbClr val="241452"/>
                </a:solidFill>
                <a:latin typeface="Arial" panose="020B0604020202020204" pitchFamily="34" charset="0"/>
                <a:cs typeface="Arial" panose="020B0604020202020204" pitchFamily="34" charset="0"/>
              </a:rPr>
              <a:t>2. </a:t>
            </a:r>
            <a:r>
              <a:rPr lang="en-US" sz="4800" b="1" i="1" dirty="0" err="1" smtClean="0">
                <a:solidFill>
                  <a:srgbClr val="241452"/>
                </a:solidFill>
                <a:latin typeface="Arial" panose="020B0604020202020204" pitchFamily="34" charset="0"/>
                <a:cs typeface="Arial" panose="020B0604020202020204" pitchFamily="34" charset="0"/>
              </a:rPr>
              <a:t>Nét</a:t>
            </a:r>
            <a:r>
              <a:rPr lang="en-US" sz="4800" b="1" i="1" dirty="0" smtClean="0">
                <a:solidFill>
                  <a:srgbClr val="241452"/>
                </a:solidFill>
                <a:latin typeface="Arial" panose="020B0604020202020204" pitchFamily="34" charset="0"/>
                <a:cs typeface="Arial" panose="020B0604020202020204" pitchFamily="34" charset="0"/>
              </a:rPr>
              <a:t> </a:t>
            </a:r>
            <a:r>
              <a:rPr lang="en-US" sz="4800" b="1" i="1" dirty="0" err="1" smtClean="0">
                <a:solidFill>
                  <a:srgbClr val="241452"/>
                </a:solidFill>
                <a:latin typeface="Arial" panose="020B0604020202020204" pitchFamily="34" charset="0"/>
                <a:cs typeface="Arial" panose="020B0604020202020204" pitchFamily="34" charset="0"/>
              </a:rPr>
              <a:t>độc</a:t>
            </a:r>
            <a:r>
              <a:rPr lang="en-US" sz="4800" b="1" i="1" dirty="0" smtClean="0">
                <a:solidFill>
                  <a:srgbClr val="241452"/>
                </a:solidFill>
                <a:latin typeface="Arial" panose="020B0604020202020204" pitchFamily="34" charset="0"/>
                <a:cs typeface="Arial" panose="020B0604020202020204" pitchFamily="34" charset="0"/>
              </a:rPr>
              <a:t> </a:t>
            </a:r>
            <a:r>
              <a:rPr lang="en-US" sz="4800" b="1" i="1" dirty="0" err="1" smtClean="0">
                <a:solidFill>
                  <a:srgbClr val="241452"/>
                </a:solidFill>
                <a:latin typeface="Arial" panose="020B0604020202020204" pitchFamily="34" charset="0"/>
                <a:cs typeface="Arial" panose="020B0604020202020204" pitchFamily="34" charset="0"/>
              </a:rPr>
              <a:t>đáo</a:t>
            </a:r>
            <a:r>
              <a:rPr lang="en-US" sz="4800" b="1" i="1" dirty="0" smtClean="0">
                <a:solidFill>
                  <a:srgbClr val="241452"/>
                </a:solidFill>
                <a:latin typeface="Arial" panose="020B0604020202020204" pitchFamily="34" charset="0"/>
                <a:cs typeface="Arial" panose="020B0604020202020204" pitchFamily="34" charset="0"/>
              </a:rPr>
              <a:t> của bài </a:t>
            </a:r>
            <a:r>
              <a:rPr lang="en-US" sz="4800" b="1" i="1" dirty="0" err="1" smtClean="0">
                <a:solidFill>
                  <a:srgbClr val="241452"/>
                </a:solidFill>
                <a:latin typeface="Arial" panose="020B0604020202020204" pitchFamily="34" charset="0"/>
                <a:cs typeface="Arial" panose="020B0604020202020204" pitchFamily="34" charset="0"/>
              </a:rPr>
              <a:t>thơ</a:t>
            </a:r>
            <a:r>
              <a:rPr lang="en-US" sz="4800" b="1" i="1" dirty="0" smtClean="0">
                <a:solidFill>
                  <a:srgbClr val="241452"/>
                </a:solidFill>
                <a:latin typeface="Arial" panose="020B0604020202020204" pitchFamily="34" charset="0"/>
                <a:cs typeface="Arial" panose="020B0604020202020204" pitchFamily="34" charset="0"/>
              </a:rPr>
              <a:t> qua việc </a:t>
            </a:r>
            <a:r>
              <a:rPr lang="en-US" sz="4800" b="1" i="1" dirty="0" err="1" smtClean="0">
                <a:solidFill>
                  <a:srgbClr val="241452"/>
                </a:solidFill>
                <a:latin typeface="Arial" panose="020B0604020202020204" pitchFamily="34" charset="0"/>
                <a:cs typeface="Arial" panose="020B0604020202020204" pitchFamily="34" charset="0"/>
              </a:rPr>
              <a:t>sử</a:t>
            </a:r>
            <a:r>
              <a:rPr lang="en-US" sz="4800" b="1" i="1" dirty="0" smtClean="0">
                <a:solidFill>
                  <a:srgbClr val="241452"/>
                </a:solidFill>
                <a:latin typeface="Arial" panose="020B0604020202020204" pitchFamily="34" charset="0"/>
                <a:cs typeface="Arial" panose="020B0604020202020204" pitchFamily="34" charset="0"/>
              </a:rPr>
              <a:t> </a:t>
            </a:r>
            <a:r>
              <a:rPr lang="en-US" sz="4800" b="1" i="1" dirty="0" err="1" smtClean="0">
                <a:solidFill>
                  <a:srgbClr val="241452"/>
                </a:solidFill>
                <a:latin typeface="Arial" panose="020B0604020202020204" pitchFamily="34" charset="0"/>
                <a:cs typeface="Arial" panose="020B0604020202020204" pitchFamily="34" charset="0"/>
              </a:rPr>
              <a:t>dụng</a:t>
            </a:r>
            <a:r>
              <a:rPr lang="en-US" sz="4800" b="1" i="1" dirty="0" smtClean="0">
                <a:solidFill>
                  <a:srgbClr val="241452"/>
                </a:solidFill>
                <a:latin typeface="Arial" panose="020B0604020202020204" pitchFamily="34" charset="0"/>
                <a:cs typeface="Arial" panose="020B0604020202020204" pitchFamily="34" charset="0"/>
              </a:rPr>
              <a:t> từ </a:t>
            </a:r>
            <a:r>
              <a:rPr lang="en-US" sz="4800" b="1" i="1" dirty="0" err="1" smtClean="0">
                <a:solidFill>
                  <a:srgbClr val="241452"/>
                </a:solidFill>
                <a:latin typeface="Arial" panose="020B0604020202020204" pitchFamily="34" charset="0"/>
                <a:cs typeface="Arial" panose="020B0604020202020204" pitchFamily="34" charset="0"/>
              </a:rPr>
              <a:t>ngữ</a:t>
            </a:r>
            <a:r>
              <a:rPr lang="en-US" sz="4800" b="1" i="1" dirty="0" smtClean="0">
                <a:solidFill>
                  <a:srgbClr val="241452"/>
                </a:solidFill>
                <a:latin typeface="Arial" panose="020B0604020202020204" pitchFamily="34" charset="0"/>
                <a:cs typeface="Arial" panose="020B0604020202020204" pitchFamily="34" charset="0"/>
              </a:rPr>
              <a:t>, </a:t>
            </a:r>
            <a:r>
              <a:rPr lang="en-US" sz="4800" b="1" i="1" dirty="0" err="1" smtClean="0">
                <a:solidFill>
                  <a:srgbClr val="241452"/>
                </a:solidFill>
                <a:latin typeface="Arial" panose="020B0604020202020204" pitchFamily="34" charset="0"/>
                <a:cs typeface="Arial" panose="020B0604020202020204" pitchFamily="34" charset="0"/>
              </a:rPr>
              <a:t>hình</a:t>
            </a:r>
            <a:r>
              <a:rPr lang="en-US" sz="4800" b="1" i="1" dirty="0" smtClean="0">
                <a:solidFill>
                  <a:srgbClr val="241452"/>
                </a:solidFill>
                <a:latin typeface="Arial" panose="020B0604020202020204" pitchFamily="34" charset="0"/>
                <a:cs typeface="Arial" panose="020B0604020202020204" pitchFamily="34" charset="0"/>
              </a:rPr>
              <a:t> ảnh, </a:t>
            </a:r>
            <a:r>
              <a:rPr lang="en-US" sz="4800" b="1" i="1" dirty="0" err="1" smtClean="0">
                <a:solidFill>
                  <a:srgbClr val="241452"/>
                </a:solidFill>
                <a:latin typeface="Arial" panose="020B0604020202020204" pitchFamily="34" charset="0"/>
                <a:cs typeface="Arial" panose="020B0604020202020204" pitchFamily="34" charset="0"/>
              </a:rPr>
              <a:t>biện</a:t>
            </a:r>
            <a:r>
              <a:rPr lang="en-US" sz="4800" b="1" i="1" dirty="0" smtClean="0">
                <a:solidFill>
                  <a:srgbClr val="241452"/>
                </a:solidFill>
                <a:latin typeface="Arial" panose="020B0604020202020204" pitchFamily="34" charset="0"/>
                <a:cs typeface="Arial" panose="020B0604020202020204" pitchFamily="34" charset="0"/>
              </a:rPr>
              <a:t> </a:t>
            </a:r>
            <a:r>
              <a:rPr lang="en-US" sz="4800" b="1" i="1" dirty="0" err="1" smtClean="0">
                <a:solidFill>
                  <a:srgbClr val="241452"/>
                </a:solidFill>
                <a:latin typeface="Arial" panose="020B0604020202020204" pitchFamily="34" charset="0"/>
                <a:cs typeface="Arial" panose="020B0604020202020204" pitchFamily="34" charset="0"/>
              </a:rPr>
              <a:t>pháp</a:t>
            </a:r>
            <a:r>
              <a:rPr lang="en-US" sz="4800" b="1" i="1" dirty="0" smtClean="0">
                <a:solidFill>
                  <a:srgbClr val="241452"/>
                </a:solidFill>
                <a:latin typeface="Arial" panose="020B0604020202020204" pitchFamily="34" charset="0"/>
                <a:cs typeface="Arial" panose="020B0604020202020204" pitchFamily="34" charset="0"/>
              </a:rPr>
              <a:t> </a:t>
            </a:r>
            <a:r>
              <a:rPr lang="en-US" sz="4800" b="1" i="1" dirty="0" err="1" smtClean="0">
                <a:solidFill>
                  <a:srgbClr val="241452"/>
                </a:solidFill>
                <a:latin typeface="Arial" panose="020B0604020202020204" pitchFamily="34" charset="0"/>
                <a:cs typeface="Arial" panose="020B0604020202020204" pitchFamily="34" charset="0"/>
              </a:rPr>
              <a:t>tu</a:t>
            </a:r>
            <a:r>
              <a:rPr lang="en-US" sz="4800" b="1" i="1" dirty="0" smtClean="0">
                <a:solidFill>
                  <a:srgbClr val="241452"/>
                </a:solidFill>
                <a:latin typeface="Arial" panose="020B0604020202020204" pitchFamily="34" charset="0"/>
                <a:cs typeface="Arial" panose="020B0604020202020204" pitchFamily="34" charset="0"/>
              </a:rPr>
              <a:t> từ</a:t>
            </a:r>
            <a:endParaRPr lang="en-US" sz="4800" b="1" i="1" dirty="0">
              <a:solidFill>
                <a:srgbClr val="241452"/>
              </a:solidFill>
              <a:latin typeface="Arial" panose="020B0604020202020204" pitchFamily="34" charset="0"/>
              <a:cs typeface="Arial" panose="020B0604020202020204" pitchFamily="34" charset="0"/>
            </a:endParaRPr>
          </a:p>
        </p:txBody>
      </p:sp>
      <p:grpSp>
        <p:nvGrpSpPr>
          <p:cNvPr id="14" name="Group 14"/>
          <p:cNvGrpSpPr/>
          <p:nvPr/>
        </p:nvGrpSpPr>
        <p:grpSpPr>
          <a:xfrm>
            <a:off x="16964560" y="9614447"/>
            <a:ext cx="589479" cy="195074"/>
            <a:chOff x="0" y="0"/>
            <a:chExt cx="1297145" cy="429260"/>
          </a:xfrm>
        </p:grpSpPr>
        <p:sp>
          <p:nvSpPr>
            <p:cNvPr id="15" name="Freeform 15"/>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F4F4F4"/>
            </a:solidFill>
          </p:spPr>
        </p:sp>
      </p:grpSp>
      <p:grpSp>
        <p:nvGrpSpPr>
          <p:cNvPr id="16" name="Group 16"/>
          <p:cNvGrpSpPr/>
          <p:nvPr/>
        </p:nvGrpSpPr>
        <p:grpSpPr>
          <a:xfrm>
            <a:off x="1028700" y="1007291"/>
            <a:ext cx="424353" cy="410148"/>
            <a:chOff x="0" y="0"/>
            <a:chExt cx="565804" cy="546864"/>
          </a:xfrm>
        </p:grpSpPr>
        <p:sp>
          <p:nvSpPr>
            <p:cNvPr id="17" name="AutoShape 17"/>
            <p:cNvSpPr/>
            <p:nvPr/>
          </p:nvSpPr>
          <p:spPr>
            <a:xfrm>
              <a:off x="0" y="0"/>
              <a:ext cx="565804" cy="0"/>
            </a:xfrm>
            <a:prstGeom prst="line">
              <a:avLst/>
            </a:prstGeom>
            <a:ln w="63500" cap="rnd">
              <a:solidFill>
                <a:srgbClr val="241452"/>
              </a:solidFill>
              <a:prstDash val="solid"/>
              <a:headEnd type="none" w="sm" len="sm"/>
              <a:tailEnd type="none" w="sm" len="sm"/>
            </a:ln>
          </p:spPr>
        </p:sp>
        <p:sp>
          <p:nvSpPr>
            <p:cNvPr id="18" name="AutoShape 18"/>
            <p:cNvSpPr/>
            <p:nvPr/>
          </p:nvSpPr>
          <p:spPr>
            <a:xfrm>
              <a:off x="0" y="242488"/>
              <a:ext cx="565804" cy="0"/>
            </a:xfrm>
            <a:prstGeom prst="line">
              <a:avLst/>
            </a:prstGeom>
            <a:ln w="63500" cap="rnd">
              <a:solidFill>
                <a:srgbClr val="241452"/>
              </a:solidFill>
              <a:prstDash val="solid"/>
              <a:headEnd type="none" w="sm" len="sm"/>
              <a:tailEnd type="none" w="sm" len="sm"/>
            </a:ln>
          </p:spPr>
        </p:sp>
        <p:sp>
          <p:nvSpPr>
            <p:cNvPr id="19" name="AutoShape 19"/>
            <p:cNvSpPr/>
            <p:nvPr/>
          </p:nvSpPr>
          <p:spPr>
            <a:xfrm>
              <a:off x="0" y="484975"/>
              <a:ext cx="565804" cy="0"/>
            </a:xfrm>
            <a:prstGeom prst="line">
              <a:avLst/>
            </a:prstGeom>
            <a:ln w="63500" cap="rnd">
              <a:solidFill>
                <a:srgbClr val="241452"/>
              </a:solidFill>
              <a:prstDash val="solid"/>
              <a:headEnd type="none" w="sm" len="sm"/>
              <a:tailEnd type="none" w="sm" len="sm"/>
            </a:ln>
          </p:spPr>
        </p:sp>
      </p:grpSp>
      <p:sp>
        <p:nvSpPr>
          <p:cNvPr id="20" name="Rectangle 19"/>
          <p:cNvSpPr/>
          <p:nvPr/>
        </p:nvSpPr>
        <p:spPr>
          <a:xfrm>
            <a:off x="1919667" y="3900326"/>
            <a:ext cx="14873020" cy="4939814"/>
          </a:xfrm>
          <a:prstGeom prst="rect">
            <a:avLst/>
          </a:prstGeom>
        </p:spPr>
        <p:txBody>
          <a:bodyPr wrap="square">
            <a:spAutoFit/>
          </a:bodyPr>
          <a:lstStyle/>
          <a:p>
            <a:pPr marL="571500" indent="-571500" algn="just">
              <a:lnSpc>
                <a:spcPct val="150000"/>
              </a:lnSpc>
              <a:buFontTx/>
              <a:buChar char="-"/>
            </a:pPr>
            <a:r>
              <a:rPr lang="vi-VN" sz="4200" b="1" dirty="0" smtClean="0">
                <a:ea typeface="Arial" panose="020B0604020202020204" pitchFamily="34" charset="0"/>
                <a:cs typeface="Times New Roman" panose="02020603050405020304" pitchFamily="18" charset="0"/>
              </a:rPr>
              <a:t>Từ </a:t>
            </a:r>
            <a:r>
              <a:rPr lang="vi-VN" sz="4200" b="1" dirty="0">
                <a:ea typeface="Arial" panose="020B0604020202020204" pitchFamily="34" charset="0"/>
                <a:cs typeface="Times New Roman" panose="02020603050405020304" pitchFamily="18" charset="0"/>
              </a:rPr>
              <a:t>ngữ: </a:t>
            </a:r>
            <a:r>
              <a:rPr lang="vi-VN" sz="4200" dirty="0">
                <a:ea typeface="Arial" panose="020B0604020202020204" pitchFamily="34" charset="0"/>
                <a:cs typeface="Times New Roman" panose="02020603050405020304" pitchFamily="18" charset="0"/>
              </a:rPr>
              <a:t>cụm từ “</a:t>
            </a:r>
            <a:r>
              <a:rPr lang="vi-VN" sz="4200" i="1" dirty="0">
                <a:ea typeface="Arial" panose="020B0604020202020204" pitchFamily="34" charset="0"/>
                <a:cs typeface="Times New Roman" panose="02020603050405020304" pitchFamily="18" charset="0"/>
              </a:rPr>
              <a:t>con là</a:t>
            </a:r>
            <a:r>
              <a:rPr lang="vi-VN" sz="4200" dirty="0">
                <a:ea typeface="Arial" panose="020B0604020202020204" pitchFamily="34" charset="0"/>
                <a:cs typeface="Times New Roman" panose="02020603050405020304" pitchFamily="18" charset="0"/>
              </a:rPr>
              <a:t>” được lặp lại ở mỗi dòng đầu của 1 khổ, giúp nhấn mạnh con rất quan trọng đối với cha</a:t>
            </a:r>
            <a:r>
              <a:rPr lang="vi-VN" sz="4200" dirty="0" smtClean="0">
                <a:ea typeface="Arial" panose="020B0604020202020204" pitchFamily="34" charset="0"/>
                <a:cs typeface="Times New Roman" panose="02020603050405020304" pitchFamily="18" charset="0"/>
              </a:rPr>
              <a:t>.</a:t>
            </a:r>
            <a:endParaRPr lang="en-US" sz="4200" dirty="0" smtClean="0">
              <a:ea typeface="Arial" panose="020B0604020202020204" pitchFamily="34" charset="0"/>
              <a:cs typeface="Times New Roman" panose="02020603050405020304" pitchFamily="18" charset="0"/>
            </a:endParaRPr>
          </a:p>
          <a:p>
            <a:pPr marL="571500" indent="-571500" algn="just">
              <a:lnSpc>
                <a:spcPct val="150000"/>
              </a:lnSpc>
              <a:buFontTx/>
              <a:buChar char="-"/>
            </a:pPr>
            <a:r>
              <a:rPr lang="vi-VN" sz="4200" b="1" dirty="0" smtClean="0">
                <a:ea typeface="Arial" panose="020B0604020202020204" pitchFamily="34" charset="0"/>
                <a:cs typeface="Times New Roman" panose="02020603050405020304" pitchFamily="18" charset="0"/>
              </a:rPr>
              <a:t>Biện </a:t>
            </a:r>
            <a:r>
              <a:rPr lang="vi-VN" sz="4200" b="1" dirty="0">
                <a:ea typeface="Arial" panose="020B0604020202020204" pitchFamily="34" charset="0"/>
                <a:cs typeface="Times New Roman" panose="02020603050405020304" pitchFamily="18" charset="0"/>
              </a:rPr>
              <a:t>pháp tu từ: </a:t>
            </a:r>
            <a:r>
              <a:rPr lang="vi-VN" sz="4200" dirty="0">
                <a:ea typeface="Arial" panose="020B0604020202020204" pitchFamily="34" charset="0"/>
                <a:cs typeface="Times New Roman" panose="02020603050405020304" pitchFamily="18" charset="0"/>
              </a:rPr>
              <a:t>so sánh con với nỗi buồn, niềm vui và hạnh phúc. Đó là những thứ có giá trị vô cùng to lớn với người cha.</a:t>
            </a:r>
            <a:endParaRPr lang="en-US" sz="4200" dirty="0">
              <a:effectLs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79711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fade">
                                      <p:cBhvr>
                                        <p:cTn id="13" dur="1000"/>
                                        <p:tgtEl>
                                          <p:spTgt spid="20">
                                            <p:txEl>
                                              <p:pRg st="0" end="0"/>
                                            </p:txEl>
                                          </p:spTgt>
                                        </p:tgtEl>
                                      </p:cBhvr>
                                    </p:animEffect>
                                    <p:anim calcmode="lin" valueType="num">
                                      <p:cBhvr>
                                        <p:cTn id="14"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20">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0">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20">
                                            <p:txEl>
                                              <p:pRg st="1" end="1"/>
                                            </p:txEl>
                                          </p:spTgt>
                                        </p:tgtEl>
                                        <p:attrNameLst>
                                          <p:attrName>style.visibility</p:attrName>
                                        </p:attrNameLst>
                                      </p:cBhvr>
                                      <p:to>
                                        <p:strVal val="visible"/>
                                      </p:to>
                                    </p:set>
                                    <p:animEffect transition="in" filter="fade">
                                      <p:cBhvr>
                                        <p:cTn id="21" dur="1000"/>
                                        <p:tgtEl>
                                          <p:spTgt spid="20">
                                            <p:txEl>
                                              <p:pRg st="1" end="1"/>
                                            </p:txEl>
                                          </p:spTgt>
                                        </p:tgtEl>
                                      </p:cBhvr>
                                    </p:animEffect>
                                    <p:anim calcmode="lin" valueType="num">
                                      <p:cBhvr>
                                        <p:cTn id="22"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20">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0">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27AD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07291"/>
            <a:ext cx="424353" cy="410148"/>
            <a:chOff x="0" y="0"/>
            <a:chExt cx="565804" cy="546864"/>
          </a:xfrm>
        </p:grpSpPr>
        <p:sp>
          <p:nvSpPr>
            <p:cNvPr id="3" name="AutoShape 3"/>
            <p:cNvSpPr/>
            <p:nvPr/>
          </p:nvSpPr>
          <p:spPr>
            <a:xfrm>
              <a:off x="0" y="0"/>
              <a:ext cx="565804" cy="0"/>
            </a:xfrm>
            <a:prstGeom prst="line">
              <a:avLst/>
            </a:prstGeom>
            <a:ln w="63500" cap="rnd">
              <a:solidFill>
                <a:srgbClr val="F4F4F4"/>
              </a:solidFill>
              <a:prstDash val="solid"/>
              <a:headEnd type="none" w="sm" len="sm"/>
              <a:tailEnd type="none" w="sm" len="sm"/>
            </a:ln>
          </p:spPr>
        </p:sp>
        <p:sp>
          <p:nvSpPr>
            <p:cNvPr id="4" name="AutoShape 4"/>
            <p:cNvSpPr/>
            <p:nvPr/>
          </p:nvSpPr>
          <p:spPr>
            <a:xfrm>
              <a:off x="0" y="242488"/>
              <a:ext cx="565804" cy="0"/>
            </a:xfrm>
            <a:prstGeom prst="line">
              <a:avLst/>
            </a:prstGeom>
            <a:ln w="63500" cap="rnd">
              <a:solidFill>
                <a:srgbClr val="F4F4F4"/>
              </a:solidFill>
              <a:prstDash val="solid"/>
              <a:headEnd type="none" w="sm" len="sm"/>
              <a:tailEnd type="none" w="sm" len="sm"/>
            </a:ln>
          </p:spPr>
        </p:sp>
        <p:sp>
          <p:nvSpPr>
            <p:cNvPr id="5" name="AutoShape 5"/>
            <p:cNvSpPr/>
            <p:nvPr/>
          </p:nvSpPr>
          <p:spPr>
            <a:xfrm>
              <a:off x="0" y="484975"/>
              <a:ext cx="565804" cy="0"/>
            </a:xfrm>
            <a:prstGeom prst="line">
              <a:avLst/>
            </a:prstGeom>
            <a:ln w="63500" cap="rnd">
              <a:solidFill>
                <a:srgbClr val="F4F4F4"/>
              </a:solidFill>
              <a:prstDash val="solid"/>
              <a:headEnd type="none" w="sm" len="sm"/>
              <a:tailEnd type="none" w="sm" len="sm"/>
            </a:ln>
          </p:spPr>
        </p:sp>
      </p:grpSp>
      <p:grpSp>
        <p:nvGrpSpPr>
          <p:cNvPr id="6" name="Group 6"/>
          <p:cNvGrpSpPr/>
          <p:nvPr/>
        </p:nvGrpSpPr>
        <p:grpSpPr>
          <a:xfrm>
            <a:off x="1752600" y="1371022"/>
            <a:ext cx="15011399" cy="7887278"/>
            <a:chOff x="0" y="0"/>
            <a:chExt cx="2510304" cy="1867847"/>
          </a:xfrm>
        </p:grpSpPr>
        <p:sp>
          <p:nvSpPr>
            <p:cNvPr id="7" name="Freeform 7"/>
            <p:cNvSpPr/>
            <p:nvPr/>
          </p:nvSpPr>
          <p:spPr>
            <a:xfrm>
              <a:off x="0" y="0"/>
              <a:ext cx="2510304" cy="1867847"/>
            </a:xfrm>
            <a:custGeom>
              <a:avLst/>
              <a:gdLst/>
              <a:ahLst/>
              <a:cxnLst/>
              <a:rect l="l" t="t" r="r" b="b"/>
              <a:pathLst>
                <a:path w="2510304" h="1867847">
                  <a:moveTo>
                    <a:pt x="2385844" y="1867847"/>
                  </a:moveTo>
                  <a:lnTo>
                    <a:pt x="124460" y="1867847"/>
                  </a:lnTo>
                  <a:cubicBezTo>
                    <a:pt x="55880" y="1867847"/>
                    <a:pt x="0" y="1811967"/>
                    <a:pt x="0" y="1743387"/>
                  </a:cubicBezTo>
                  <a:lnTo>
                    <a:pt x="0" y="124460"/>
                  </a:lnTo>
                  <a:cubicBezTo>
                    <a:pt x="0" y="55880"/>
                    <a:pt x="55880" y="0"/>
                    <a:pt x="124460" y="0"/>
                  </a:cubicBezTo>
                  <a:lnTo>
                    <a:pt x="2385844" y="0"/>
                  </a:lnTo>
                  <a:cubicBezTo>
                    <a:pt x="2454424" y="0"/>
                    <a:pt x="2510304" y="55880"/>
                    <a:pt x="2510304" y="124460"/>
                  </a:cubicBezTo>
                  <a:lnTo>
                    <a:pt x="2510304" y="1743387"/>
                  </a:lnTo>
                  <a:cubicBezTo>
                    <a:pt x="2510304" y="1811967"/>
                    <a:pt x="2454424" y="1867847"/>
                    <a:pt x="2385844" y="1867847"/>
                  </a:cubicBezTo>
                  <a:close/>
                </a:path>
              </a:pathLst>
            </a:custGeom>
            <a:solidFill>
              <a:srgbClr val="FFFFFF"/>
            </a:solidFill>
          </p:spPr>
        </p:sp>
      </p:grpSp>
      <p:grpSp>
        <p:nvGrpSpPr>
          <p:cNvPr id="16" name="Group 16"/>
          <p:cNvGrpSpPr/>
          <p:nvPr/>
        </p:nvGrpSpPr>
        <p:grpSpPr>
          <a:xfrm>
            <a:off x="17068800" y="9322014"/>
            <a:ext cx="589479" cy="195074"/>
            <a:chOff x="0" y="0"/>
            <a:chExt cx="1297145" cy="429260"/>
          </a:xfrm>
        </p:grpSpPr>
        <p:sp>
          <p:nvSpPr>
            <p:cNvPr id="17" name="Freeform 17"/>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F4F4F4"/>
            </a:solidFill>
          </p:spPr>
        </p:sp>
      </p:grpSp>
      <p:pic>
        <p:nvPicPr>
          <p:cNvPr id="18" name="Picture 18"/>
          <p:cNvPicPr>
            <a:picLocks noChangeAspect="1"/>
          </p:cNvPicPr>
          <p:nvPr/>
        </p:nvPicPr>
        <p:blipFill>
          <a:blip r:embed="rId2"/>
          <a:srcRect/>
          <a:stretch>
            <a:fillRect/>
          </a:stretch>
        </p:blipFill>
        <p:spPr>
          <a:xfrm>
            <a:off x="-16278" y="7429500"/>
            <a:ext cx="2514308" cy="2678357"/>
          </a:xfrm>
          <a:prstGeom prst="rect">
            <a:avLst/>
          </a:prstGeom>
        </p:spPr>
      </p:pic>
      <p:pic>
        <p:nvPicPr>
          <p:cNvPr id="19" name="Picture 19"/>
          <p:cNvPicPr>
            <a:picLocks noChangeAspect="1"/>
          </p:cNvPicPr>
          <p:nvPr/>
        </p:nvPicPr>
        <p:blipFill>
          <a:blip r:embed="rId3"/>
          <a:srcRect/>
          <a:stretch>
            <a:fillRect/>
          </a:stretch>
        </p:blipFill>
        <p:spPr>
          <a:xfrm>
            <a:off x="15544800" y="307597"/>
            <a:ext cx="2265620" cy="2126850"/>
          </a:xfrm>
          <a:prstGeom prst="rect">
            <a:avLst/>
          </a:prstGeom>
        </p:spPr>
      </p:pic>
      <p:sp>
        <p:nvSpPr>
          <p:cNvPr id="20" name="TextBox 11"/>
          <p:cNvSpPr txBox="1"/>
          <p:nvPr/>
        </p:nvSpPr>
        <p:spPr>
          <a:xfrm>
            <a:off x="2635924" y="1654196"/>
            <a:ext cx="13442780" cy="2215991"/>
          </a:xfrm>
          <a:prstGeom prst="rect">
            <a:avLst/>
          </a:prstGeom>
        </p:spPr>
        <p:txBody>
          <a:bodyPr wrap="square" lIns="0" tIns="0" rIns="0" bIns="0" rtlCol="0" anchor="t">
            <a:spAutoFit/>
          </a:bodyPr>
          <a:lstStyle/>
          <a:p>
            <a:pPr>
              <a:lnSpc>
                <a:spcPct val="150000"/>
              </a:lnSpc>
            </a:pPr>
            <a:r>
              <a:rPr lang="en-US" sz="4800" b="1" i="1" dirty="0" smtClean="0">
                <a:solidFill>
                  <a:srgbClr val="241452"/>
                </a:solidFill>
                <a:latin typeface="Arial" panose="020B0604020202020204" pitchFamily="34" charset="0"/>
                <a:cs typeface="Arial" panose="020B0604020202020204" pitchFamily="34" charset="0"/>
              </a:rPr>
              <a:t>3. </a:t>
            </a:r>
            <a:r>
              <a:rPr lang="en-US" sz="4800" b="1" i="1" dirty="0" err="1" smtClean="0">
                <a:solidFill>
                  <a:srgbClr val="241452"/>
                </a:solidFill>
                <a:latin typeface="Arial" panose="020B0604020202020204" pitchFamily="34" charset="0"/>
                <a:cs typeface="Arial" panose="020B0604020202020204" pitchFamily="34" charset="0"/>
              </a:rPr>
              <a:t>Cảm</a:t>
            </a:r>
            <a:r>
              <a:rPr lang="en-US" sz="4800" b="1" i="1" dirty="0" smtClean="0">
                <a:solidFill>
                  <a:srgbClr val="241452"/>
                </a:solidFill>
                <a:latin typeface="Arial" panose="020B0604020202020204" pitchFamily="34" charset="0"/>
                <a:cs typeface="Arial" panose="020B0604020202020204" pitchFamily="34" charset="0"/>
              </a:rPr>
              <a:t> </a:t>
            </a:r>
            <a:r>
              <a:rPr lang="en-US" sz="4800" b="1" i="1" dirty="0" err="1" smtClean="0">
                <a:solidFill>
                  <a:srgbClr val="241452"/>
                </a:solidFill>
                <a:latin typeface="Arial" panose="020B0604020202020204" pitchFamily="34" charset="0"/>
                <a:cs typeface="Arial" panose="020B0604020202020204" pitchFamily="34" charset="0"/>
              </a:rPr>
              <a:t>nhận</a:t>
            </a:r>
            <a:r>
              <a:rPr lang="en-US" sz="4800" b="1" i="1" dirty="0" smtClean="0">
                <a:solidFill>
                  <a:srgbClr val="241452"/>
                </a:solidFill>
                <a:latin typeface="Arial" panose="020B0604020202020204" pitchFamily="34" charset="0"/>
                <a:cs typeface="Arial" panose="020B0604020202020204" pitchFamily="34" charset="0"/>
              </a:rPr>
              <a:t> về </a:t>
            </a:r>
            <a:r>
              <a:rPr lang="en-US" sz="4800" b="1" i="1" dirty="0" err="1" smtClean="0">
                <a:solidFill>
                  <a:srgbClr val="241452"/>
                </a:solidFill>
                <a:latin typeface="Arial" panose="020B0604020202020204" pitchFamily="34" charset="0"/>
                <a:cs typeface="Arial" panose="020B0604020202020204" pitchFamily="34" charset="0"/>
              </a:rPr>
              <a:t>tình</a:t>
            </a:r>
            <a:r>
              <a:rPr lang="en-US" sz="4800" b="1" i="1" dirty="0" smtClean="0">
                <a:solidFill>
                  <a:srgbClr val="241452"/>
                </a:solidFill>
                <a:latin typeface="Arial" panose="020B0604020202020204" pitchFamily="34" charset="0"/>
                <a:cs typeface="Arial" panose="020B0604020202020204" pitchFamily="34" charset="0"/>
              </a:rPr>
              <a:t> </a:t>
            </a:r>
            <a:r>
              <a:rPr lang="en-US" sz="4800" b="1" i="1" dirty="0" err="1" smtClean="0">
                <a:solidFill>
                  <a:srgbClr val="241452"/>
                </a:solidFill>
                <a:latin typeface="Arial" panose="020B0604020202020204" pitchFamily="34" charset="0"/>
                <a:cs typeface="Arial" panose="020B0604020202020204" pitchFamily="34" charset="0"/>
              </a:rPr>
              <a:t>cảm</a:t>
            </a:r>
            <a:r>
              <a:rPr lang="en-US" sz="4800" b="1" i="1" dirty="0" smtClean="0">
                <a:solidFill>
                  <a:srgbClr val="241452"/>
                </a:solidFill>
                <a:latin typeface="Arial" panose="020B0604020202020204" pitchFamily="34" charset="0"/>
                <a:cs typeface="Arial" panose="020B0604020202020204" pitchFamily="34" charset="0"/>
              </a:rPr>
              <a:t> của cha </a:t>
            </a:r>
            <a:r>
              <a:rPr lang="en-US" sz="4800" b="1" i="1" dirty="0" err="1" smtClean="0">
                <a:solidFill>
                  <a:srgbClr val="241452"/>
                </a:solidFill>
                <a:latin typeface="Arial" panose="020B0604020202020204" pitchFamily="34" charset="0"/>
                <a:cs typeface="Arial" panose="020B0604020202020204" pitchFamily="34" charset="0"/>
              </a:rPr>
              <a:t>dành</a:t>
            </a:r>
            <a:r>
              <a:rPr lang="en-US" sz="4800" b="1" i="1" dirty="0" smtClean="0">
                <a:solidFill>
                  <a:srgbClr val="241452"/>
                </a:solidFill>
                <a:latin typeface="Arial" panose="020B0604020202020204" pitchFamily="34" charset="0"/>
                <a:cs typeface="Arial" panose="020B0604020202020204" pitchFamily="34" charset="0"/>
              </a:rPr>
              <a:t> </a:t>
            </a:r>
            <a:r>
              <a:rPr lang="en-US" sz="4800" b="1" i="1" dirty="0" err="1" smtClean="0">
                <a:solidFill>
                  <a:srgbClr val="241452"/>
                </a:solidFill>
                <a:latin typeface="Arial" panose="020B0604020202020204" pitchFamily="34" charset="0"/>
                <a:cs typeface="Arial" panose="020B0604020202020204" pitchFamily="34" charset="0"/>
              </a:rPr>
              <a:t>cho</a:t>
            </a:r>
            <a:r>
              <a:rPr lang="en-US" sz="4800" b="1" i="1" dirty="0" smtClean="0">
                <a:solidFill>
                  <a:srgbClr val="241452"/>
                </a:solidFill>
                <a:latin typeface="Arial" panose="020B0604020202020204" pitchFamily="34" charset="0"/>
                <a:cs typeface="Arial" panose="020B0604020202020204" pitchFamily="34" charset="0"/>
              </a:rPr>
              <a:t> con trong văn bản </a:t>
            </a:r>
            <a:r>
              <a:rPr lang="en-US" sz="4800" b="1" i="1" dirty="0" err="1" smtClean="0">
                <a:solidFill>
                  <a:srgbClr val="241452"/>
                </a:solidFill>
                <a:latin typeface="Arial" panose="020B0604020202020204" pitchFamily="34" charset="0"/>
                <a:cs typeface="Arial" panose="020B0604020202020204" pitchFamily="34" charset="0"/>
              </a:rPr>
              <a:t>thơ</a:t>
            </a:r>
            <a:endParaRPr lang="en-US" sz="4800" b="1" i="1" dirty="0">
              <a:solidFill>
                <a:srgbClr val="241452"/>
              </a:solidFill>
              <a:latin typeface="Arial" panose="020B0604020202020204" pitchFamily="34" charset="0"/>
              <a:cs typeface="Arial" panose="020B0604020202020204" pitchFamily="34" charset="0"/>
            </a:endParaRPr>
          </a:p>
        </p:txBody>
      </p:sp>
      <p:sp>
        <p:nvSpPr>
          <p:cNvPr id="21" name="Rectangle 20"/>
          <p:cNvSpPr/>
          <p:nvPr/>
        </p:nvSpPr>
        <p:spPr>
          <a:xfrm>
            <a:off x="2537414" y="3870187"/>
            <a:ext cx="13639800" cy="3506537"/>
          </a:xfrm>
          <a:prstGeom prst="rect">
            <a:avLst/>
          </a:prstGeom>
        </p:spPr>
        <p:txBody>
          <a:bodyPr wrap="square">
            <a:spAutoFit/>
          </a:bodyPr>
          <a:lstStyle/>
          <a:p>
            <a:pPr algn="just">
              <a:lnSpc>
                <a:spcPct val="150000"/>
              </a:lnSpc>
            </a:pPr>
            <a:r>
              <a:rPr lang="en-US" sz="3800" dirty="0" smtClean="0">
                <a:ea typeface="Arial" panose="020B0604020202020204" pitchFamily="34" charset="0"/>
              </a:rPr>
              <a:t>- </a:t>
            </a:r>
            <a:r>
              <a:rPr lang="vi-VN" sz="3800" dirty="0" smtClean="0">
                <a:ea typeface="Arial" panose="020B0604020202020204" pitchFamily="34" charset="0"/>
              </a:rPr>
              <a:t>Tình </a:t>
            </a:r>
            <a:r>
              <a:rPr lang="vi-VN" sz="3800" dirty="0">
                <a:ea typeface="Arial" panose="020B0604020202020204" pitchFamily="34" charset="0"/>
              </a:rPr>
              <a:t>cảm người cha dành cho con trong văn bản trên được thể hiện một cách rõ ràng và sinh động. Đó là tình yêu thương vô cùng lớn, con vừa là nỗi buồn vừa là niềm vui vừa là hạnh phúc, đủ thấy cha yêu con biết nhường nào.</a:t>
            </a:r>
            <a:endParaRPr lang="en-US" sz="3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Effect transition="in" filter="fade">
                                      <p:cBhvr>
                                        <p:cTn id="13" dur="1000"/>
                                        <p:tgtEl>
                                          <p:spTgt spid="21">
                                            <p:txEl>
                                              <p:pRg st="0" end="0"/>
                                            </p:txEl>
                                          </p:spTgt>
                                        </p:tgtEl>
                                      </p:cBhvr>
                                    </p:animEffect>
                                    <p:anim calcmode="lin" valueType="num">
                                      <p:cBhvr>
                                        <p:cTn id="14"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21">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1">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a:off x="-118016" y="7664109"/>
            <a:ext cx="18649922" cy="2622891"/>
          </a:xfrm>
          <a:prstGeom prst="rect">
            <a:avLst/>
          </a:prstGeom>
          <a:solidFill>
            <a:srgbClr val="927AD4"/>
          </a:solidFill>
        </p:spPr>
      </p:sp>
      <p:grpSp>
        <p:nvGrpSpPr>
          <p:cNvPr id="3" name="Group 3"/>
          <p:cNvGrpSpPr/>
          <p:nvPr/>
        </p:nvGrpSpPr>
        <p:grpSpPr>
          <a:xfrm>
            <a:off x="4486929" y="2926423"/>
            <a:ext cx="12772371" cy="6129913"/>
            <a:chOff x="0" y="0"/>
            <a:chExt cx="3321290" cy="2073575"/>
          </a:xfrm>
        </p:grpSpPr>
        <p:sp>
          <p:nvSpPr>
            <p:cNvPr id="4" name="Freeform 4"/>
            <p:cNvSpPr/>
            <p:nvPr/>
          </p:nvSpPr>
          <p:spPr>
            <a:xfrm>
              <a:off x="0" y="0"/>
              <a:ext cx="3321290" cy="2073576"/>
            </a:xfrm>
            <a:custGeom>
              <a:avLst/>
              <a:gdLst/>
              <a:ahLst/>
              <a:cxnLst/>
              <a:rect l="l" t="t" r="r" b="b"/>
              <a:pathLst>
                <a:path w="3321290" h="2073576">
                  <a:moveTo>
                    <a:pt x="3196830" y="2073575"/>
                  </a:moveTo>
                  <a:lnTo>
                    <a:pt x="124460" y="2073575"/>
                  </a:lnTo>
                  <a:cubicBezTo>
                    <a:pt x="55880" y="2073575"/>
                    <a:pt x="0" y="2017695"/>
                    <a:pt x="0" y="1949116"/>
                  </a:cubicBezTo>
                  <a:lnTo>
                    <a:pt x="0" y="124460"/>
                  </a:lnTo>
                  <a:cubicBezTo>
                    <a:pt x="0" y="55880"/>
                    <a:pt x="55880" y="0"/>
                    <a:pt x="124460" y="0"/>
                  </a:cubicBezTo>
                  <a:lnTo>
                    <a:pt x="3196830" y="0"/>
                  </a:lnTo>
                  <a:cubicBezTo>
                    <a:pt x="3265410" y="0"/>
                    <a:pt x="3321290" y="55880"/>
                    <a:pt x="3321290" y="124460"/>
                  </a:cubicBezTo>
                  <a:lnTo>
                    <a:pt x="3321290" y="1949116"/>
                  </a:lnTo>
                  <a:cubicBezTo>
                    <a:pt x="3321290" y="2017696"/>
                    <a:pt x="3265410" y="2073576"/>
                    <a:pt x="3196830" y="2073576"/>
                  </a:cubicBezTo>
                  <a:close/>
                </a:path>
              </a:pathLst>
            </a:custGeom>
            <a:solidFill>
              <a:srgbClr val="FFFFFF"/>
            </a:solidFill>
          </p:spPr>
        </p:sp>
      </p:grpSp>
      <p:sp>
        <p:nvSpPr>
          <p:cNvPr id="5" name="TextBox 5"/>
          <p:cNvSpPr txBox="1"/>
          <p:nvPr/>
        </p:nvSpPr>
        <p:spPr>
          <a:xfrm>
            <a:off x="8305800" y="1291002"/>
            <a:ext cx="4838700" cy="1154162"/>
          </a:xfrm>
          <a:prstGeom prst="rect">
            <a:avLst/>
          </a:prstGeom>
        </p:spPr>
        <p:txBody>
          <a:bodyPr wrap="square" lIns="0" tIns="0" rIns="0" bIns="0" rtlCol="0" anchor="t">
            <a:spAutoFit/>
          </a:bodyPr>
          <a:lstStyle/>
          <a:p>
            <a:pPr algn="ctr">
              <a:lnSpc>
                <a:spcPts val="9000"/>
              </a:lnSpc>
            </a:pPr>
            <a:r>
              <a:rPr lang="en-US" sz="6400" b="1" dirty="0" smtClean="0">
                <a:solidFill>
                  <a:srgbClr val="241452"/>
                </a:solidFill>
                <a:latin typeface="Arial" panose="020B0604020202020204" pitchFamily="34" charset="0"/>
                <a:cs typeface="Arial" panose="020B0604020202020204" pitchFamily="34" charset="0"/>
              </a:rPr>
              <a:t>LUYỆN TẬP</a:t>
            </a:r>
            <a:endParaRPr lang="en-US" sz="6400" b="1" dirty="0">
              <a:solidFill>
                <a:srgbClr val="241452"/>
              </a:solidFill>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2"/>
          <a:srcRect/>
          <a:stretch>
            <a:fillRect/>
          </a:stretch>
        </p:blipFill>
        <p:spPr>
          <a:xfrm>
            <a:off x="406513" y="5143500"/>
            <a:ext cx="3555887" cy="3470213"/>
          </a:xfrm>
          <a:prstGeom prst="rect">
            <a:avLst/>
          </a:prstGeom>
        </p:spPr>
      </p:pic>
      <p:grpSp>
        <p:nvGrpSpPr>
          <p:cNvPr id="7" name="Group 7"/>
          <p:cNvGrpSpPr/>
          <p:nvPr/>
        </p:nvGrpSpPr>
        <p:grpSpPr>
          <a:xfrm>
            <a:off x="16669821" y="1028700"/>
            <a:ext cx="589479" cy="195074"/>
            <a:chOff x="0" y="0"/>
            <a:chExt cx="1297145" cy="429260"/>
          </a:xfrm>
        </p:grpSpPr>
        <p:sp>
          <p:nvSpPr>
            <p:cNvPr id="8" name="Freeform 8"/>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241452"/>
            </a:solidFill>
          </p:spPr>
        </p:sp>
      </p:grpSp>
      <p:pic>
        <p:nvPicPr>
          <p:cNvPr id="9" name="Picture 9"/>
          <p:cNvPicPr>
            <a:picLocks noChangeAspect="1"/>
          </p:cNvPicPr>
          <p:nvPr/>
        </p:nvPicPr>
        <p:blipFill>
          <a:blip r:embed="rId3"/>
          <a:srcRect/>
          <a:stretch>
            <a:fillRect/>
          </a:stretch>
        </p:blipFill>
        <p:spPr>
          <a:xfrm>
            <a:off x="3531337" y="7959431"/>
            <a:ext cx="1911183" cy="1794124"/>
          </a:xfrm>
          <a:prstGeom prst="rect">
            <a:avLst/>
          </a:prstGeom>
        </p:spPr>
      </p:pic>
      <p:pic>
        <p:nvPicPr>
          <p:cNvPr id="10" name="Picture 10"/>
          <p:cNvPicPr>
            <a:picLocks noChangeAspect="1"/>
          </p:cNvPicPr>
          <p:nvPr/>
        </p:nvPicPr>
        <p:blipFill>
          <a:blip r:embed="rId4"/>
          <a:srcRect/>
          <a:stretch>
            <a:fillRect/>
          </a:stretch>
        </p:blipFill>
        <p:spPr>
          <a:xfrm>
            <a:off x="15395525" y="2633135"/>
            <a:ext cx="2548593" cy="2510365"/>
          </a:xfrm>
          <a:prstGeom prst="rect">
            <a:avLst/>
          </a:prstGeom>
        </p:spPr>
      </p:pic>
      <p:sp>
        <p:nvSpPr>
          <p:cNvPr id="11" name="Rectangle 10"/>
          <p:cNvSpPr/>
          <p:nvPr/>
        </p:nvSpPr>
        <p:spPr>
          <a:xfrm>
            <a:off x="5244891" y="4240810"/>
            <a:ext cx="11256446" cy="3416320"/>
          </a:xfrm>
          <a:prstGeom prst="rect">
            <a:avLst/>
          </a:prstGeom>
        </p:spPr>
        <p:txBody>
          <a:bodyPr wrap="square">
            <a:spAutoFit/>
          </a:bodyPr>
          <a:lstStyle/>
          <a:p>
            <a:pPr algn="just">
              <a:lnSpc>
                <a:spcPct val="150000"/>
              </a:lnSpc>
            </a:pPr>
            <a:r>
              <a:rPr lang="en-US" sz="4800" b="1" i="1" dirty="0">
                <a:ea typeface="Arial" panose="020B0604020202020204" pitchFamily="34" charset="0"/>
                <a:cs typeface="Times New Roman" panose="02020603050405020304" pitchFamily="18" charset="0"/>
              </a:rPr>
              <a:t> </a:t>
            </a:r>
            <a:r>
              <a:rPr lang="en-US" sz="4800" b="1" i="1" dirty="0" smtClean="0">
                <a:ea typeface="Arial" panose="020B0604020202020204" pitchFamily="34" charset="0"/>
                <a:cs typeface="Times New Roman" panose="02020603050405020304" pitchFamily="18" charset="0"/>
              </a:rPr>
              <a:t>    </a:t>
            </a:r>
            <a:r>
              <a:rPr lang="vi-VN" sz="4800" b="1" i="1" dirty="0" smtClean="0">
                <a:ea typeface="Arial" panose="020B0604020202020204" pitchFamily="34" charset="0"/>
                <a:cs typeface="Times New Roman" panose="02020603050405020304" pitchFamily="18" charset="0"/>
              </a:rPr>
              <a:t>Tự </a:t>
            </a:r>
            <a:r>
              <a:rPr lang="vi-VN" sz="4800" b="1" i="1" dirty="0">
                <a:ea typeface="Arial" panose="020B0604020202020204" pitchFamily="34" charset="0"/>
                <a:cs typeface="Times New Roman" panose="02020603050405020304" pitchFamily="18" charset="0"/>
              </a:rPr>
              <a:t>sáng tác một bài thơ về tình cảm gia đình và chỉ ra đặc điểm thể loại của văn bản đó.</a:t>
            </a:r>
            <a:endParaRPr lang="en-US" sz="4800" b="1" i="1" dirty="0">
              <a:effectLst/>
              <a:ea typeface="Arial" panose="020B060402020202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a:off x="16834947" y="1007291"/>
            <a:ext cx="424353" cy="410148"/>
            <a:chOff x="0" y="0"/>
            <a:chExt cx="565804" cy="546864"/>
          </a:xfrm>
        </p:grpSpPr>
        <p:sp>
          <p:nvSpPr>
            <p:cNvPr id="3" name="AutoShape 3"/>
            <p:cNvSpPr/>
            <p:nvPr/>
          </p:nvSpPr>
          <p:spPr>
            <a:xfrm>
              <a:off x="0" y="0"/>
              <a:ext cx="565804" cy="0"/>
            </a:xfrm>
            <a:prstGeom prst="line">
              <a:avLst/>
            </a:prstGeom>
            <a:ln w="63500" cap="rnd">
              <a:solidFill>
                <a:srgbClr val="241452"/>
              </a:solidFill>
              <a:prstDash val="solid"/>
              <a:headEnd type="none" w="sm" len="sm"/>
              <a:tailEnd type="none" w="sm" len="sm"/>
            </a:ln>
          </p:spPr>
        </p:sp>
        <p:sp>
          <p:nvSpPr>
            <p:cNvPr id="4" name="AutoShape 4"/>
            <p:cNvSpPr/>
            <p:nvPr/>
          </p:nvSpPr>
          <p:spPr>
            <a:xfrm>
              <a:off x="0" y="242488"/>
              <a:ext cx="565804" cy="0"/>
            </a:xfrm>
            <a:prstGeom prst="line">
              <a:avLst/>
            </a:prstGeom>
            <a:ln w="63500" cap="rnd">
              <a:solidFill>
                <a:srgbClr val="241452"/>
              </a:solidFill>
              <a:prstDash val="solid"/>
              <a:headEnd type="none" w="sm" len="sm"/>
              <a:tailEnd type="none" w="sm" len="sm"/>
            </a:ln>
          </p:spPr>
        </p:sp>
        <p:sp>
          <p:nvSpPr>
            <p:cNvPr id="5" name="AutoShape 5"/>
            <p:cNvSpPr/>
            <p:nvPr/>
          </p:nvSpPr>
          <p:spPr>
            <a:xfrm>
              <a:off x="0" y="484975"/>
              <a:ext cx="565804" cy="0"/>
            </a:xfrm>
            <a:prstGeom prst="line">
              <a:avLst/>
            </a:prstGeom>
            <a:ln w="63500" cap="rnd">
              <a:solidFill>
                <a:srgbClr val="241452"/>
              </a:solidFill>
              <a:prstDash val="solid"/>
              <a:headEnd type="none" w="sm" len="sm"/>
              <a:tailEnd type="none" w="sm" len="sm"/>
            </a:ln>
          </p:spPr>
        </p:sp>
      </p:grpSp>
      <p:grpSp>
        <p:nvGrpSpPr>
          <p:cNvPr id="6" name="Group 6"/>
          <p:cNvGrpSpPr/>
          <p:nvPr/>
        </p:nvGrpSpPr>
        <p:grpSpPr>
          <a:xfrm>
            <a:off x="1214896" y="2171699"/>
            <a:ext cx="16116300" cy="6961659"/>
            <a:chOff x="0" y="0"/>
            <a:chExt cx="2800209" cy="2200259"/>
          </a:xfrm>
        </p:grpSpPr>
        <p:sp>
          <p:nvSpPr>
            <p:cNvPr id="7" name="Freeform 7"/>
            <p:cNvSpPr/>
            <p:nvPr/>
          </p:nvSpPr>
          <p:spPr>
            <a:xfrm>
              <a:off x="0" y="0"/>
              <a:ext cx="2800209" cy="2200259"/>
            </a:xfrm>
            <a:custGeom>
              <a:avLst/>
              <a:gdLst/>
              <a:ahLst/>
              <a:cxnLst/>
              <a:rect l="l" t="t" r="r" b="b"/>
              <a:pathLst>
                <a:path w="2800209" h="2200259">
                  <a:moveTo>
                    <a:pt x="2675749" y="2200259"/>
                  </a:moveTo>
                  <a:lnTo>
                    <a:pt x="124460" y="2200259"/>
                  </a:lnTo>
                  <a:cubicBezTo>
                    <a:pt x="55880" y="2200259"/>
                    <a:pt x="0" y="2144379"/>
                    <a:pt x="0" y="2075799"/>
                  </a:cubicBezTo>
                  <a:lnTo>
                    <a:pt x="0" y="124460"/>
                  </a:lnTo>
                  <a:cubicBezTo>
                    <a:pt x="0" y="55880"/>
                    <a:pt x="55880" y="0"/>
                    <a:pt x="124460" y="0"/>
                  </a:cubicBezTo>
                  <a:lnTo>
                    <a:pt x="2675749" y="0"/>
                  </a:lnTo>
                  <a:cubicBezTo>
                    <a:pt x="2744329" y="0"/>
                    <a:pt x="2800209" y="55880"/>
                    <a:pt x="2800209" y="124460"/>
                  </a:cubicBezTo>
                  <a:lnTo>
                    <a:pt x="2800209" y="2075799"/>
                  </a:lnTo>
                  <a:cubicBezTo>
                    <a:pt x="2800209" y="2144379"/>
                    <a:pt x="2744329" y="2200259"/>
                    <a:pt x="2675749" y="2200259"/>
                  </a:cubicBezTo>
                  <a:close/>
                </a:path>
              </a:pathLst>
            </a:custGeom>
            <a:solidFill>
              <a:srgbClr val="FFFFFF"/>
            </a:solidFill>
          </p:spPr>
        </p:sp>
      </p:grpSp>
      <p:pic>
        <p:nvPicPr>
          <p:cNvPr id="15" name="Picture 15"/>
          <p:cNvPicPr>
            <a:picLocks noChangeAspect="1"/>
          </p:cNvPicPr>
          <p:nvPr/>
        </p:nvPicPr>
        <p:blipFill>
          <a:blip r:embed="rId2"/>
          <a:srcRect/>
          <a:stretch>
            <a:fillRect/>
          </a:stretch>
        </p:blipFill>
        <p:spPr>
          <a:xfrm rot="152178">
            <a:off x="14301081" y="187276"/>
            <a:ext cx="4414504" cy="2433495"/>
          </a:xfrm>
          <a:prstGeom prst="rect">
            <a:avLst/>
          </a:prstGeom>
        </p:spPr>
      </p:pic>
      <p:sp>
        <p:nvSpPr>
          <p:cNvPr id="16" name="TextBox 16"/>
          <p:cNvSpPr txBox="1"/>
          <p:nvPr/>
        </p:nvSpPr>
        <p:spPr>
          <a:xfrm>
            <a:off x="1908069" y="2581332"/>
            <a:ext cx="14729954" cy="5712654"/>
          </a:xfrm>
          <a:prstGeom prst="rect">
            <a:avLst/>
          </a:prstGeom>
        </p:spPr>
        <p:txBody>
          <a:bodyPr wrap="square" lIns="0" tIns="0" rIns="0" bIns="0" rtlCol="0" anchor="t">
            <a:spAutoFit/>
          </a:bodyPr>
          <a:lstStyle/>
          <a:p>
            <a:pPr algn="just">
              <a:lnSpc>
                <a:spcPct val="150000"/>
              </a:lnSpc>
            </a:pPr>
            <a:r>
              <a:rPr lang="en-US" sz="3800" dirty="0" smtClean="0">
                <a:solidFill>
                  <a:srgbClr val="241452"/>
                </a:solidFill>
              </a:rPr>
              <a:t>	</a:t>
            </a:r>
            <a:r>
              <a:rPr lang="vi-VN" sz="4200" b="1" i="1" dirty="0" smtClean="0">
                <a:solidFill>
                  <a:srgbClr val="241452"/>
                </a:solidFill>
              </a:rPr>
              <a:t>Trong </a:t>
            </a:r>
            <a:r>
              <a:rPr lang="vi-VN" sz="4200" b="1" i="1" dirty="0">
                <a:solidFill>
                  <a:srgbClr val="241452"/>
                </a:solidFill>
              </a:rPr>
              <a:t>gia đình, ông bà, cha mẹ là những người gần gũi, quan tâm, yêu thương, lo lắng cho </a:t>
            </a:r>
            <a:r>
              <a:rPr lang="vi-VN" sz="4200" b="1" i="1" dirty="0" smtClean="0">
                <a:solidFill>
                  <a:srgbClr val="241452"/>
                </a:solidFill>
              </a:rPr>
              <a:t>em</a:t>
            </a:r>
            <a:r>
              <a:rPr lang="en-US" sz="4200" b="1" i="1" dirty="0" smtClean="0">
                <a:solidFill>
                  <a:srgbClr val="241452"/>
                </a:solidFill>
              </a:rPr>
              <a:t>, </a:t>
            </a:r>
            <a:r>
              <a:rPr lang="vi-VN" sz="4200" b="1" i="1" dirty="0" smtClean="0">
                <a:solidFill>
                  <a:srgbClr val="241452"/>
                </a:solidFill>
              </a:rPr>
              <a:t>luôn </a:t>
            </a:r>
            <a:r>
              <a:rPr lang="vi-VN" sz="4200" b="1" i="1" dirty="0">
                <a:solidFill>
                  <a:srgbClr val="241452"/>
                </a:solidFill>
              </a:rPr>
              <a:t>bên cạnh để bảo vệ em trước những cái xấu của xã hội hiện đại. Em có cảm nhận gì về những việc mà họ đã làm cho em? Em phải làm gì để xứng đáng là một học sinh chăm ngoan, một người con hiếu thảo trong gia đình?</a:t>
            </a:r>
            <a:endParaRPr lang="en-US" sz="4200" b="1" i="1" dirty="0">
              <a:solidFill>
                <a:srgbClr val="241452"/>
              </a:solidFill>
            </a:endParaRPr>
          </a:p>
        </p:txBody>
      </p:sp>
      <p:pic>
        <p:nvPicPr>
          <p:cNvPr id="18" name="Picture 18"/>
          <p:cNvPicPr>
            <a:picLocks noChangeAspect="1"/>
          </p:cNvPicPr>
          <p:nvPr/>
        </p:nvPicPr>
        <p:blipFill>
          <a:blip r:embed="rId3"/>
          <a:srcRect/>
          <a:stretch>
            <a:fillRect/>
          </a:stretch>
        </p:blipFill>
        <p:spPr>
          <a:xfrm>
            <a:off x="0" y="8319576"/>
            <a:ext cx="1862802" cy="1927867"/>
          </a:xfrm>
          <a:prstGeom prst="rect">
            <a:avLst/>
          </a:prstGeom>
        </p:spPr>
      </p:pic>
      <p:sp>
        <p:nvSpPr>
          <p:cNvPr id="19" name="TextBox 5"/>
          <p:cNvSpPr txBox="1"/>
          <p:nvPr/>
        </p:nvSpPr>
        <p:spPr>
          <a:xfrm>
            <a:off x="6705600" y="651528"/>
            <a:ext cx="4838700" cy="1052468"/>
          </a:xfrm>
          <a:prstGeom prst="rect">
            <a:avLst/>
          </a:prstGeom>
        </p:spPr>
        <p:txBody>
          <a:bodyPr wrap="square" lIns="0" tIns="0" rIns="0" bIns="0" rtlCol="0" anchor="t">
            <a:spAutoFit/>
          </a:bodyPr>
          <a:lstStyle/>
          <a:p>
            <a:pPr algn="ctr">
              <a:lnSpc>
                <a:spcPts val="9000"/>
              </a:lnSpc>
            </a:pPr>
            <a:r>
              <a:rPr lang="en-US" sz="6400" b="1" dirty="0" smtClean="0">
                <a:solidFill>
                  <a:srgbClr val="241452"/>
                </a:solidFill>
                <a:latin typeface="Arial" panose="020B0604020202020204" pitchFamily="34" charset="0"/>
                <a:cs typeface="Arial" panose="020B0604020202020204" pitchFamily="34" charset="0"/>
              </a:rPr>
              <a:t>VẬN DỤNG</a:t>
            </a:r>
            <a:endParaRPr lang="en-US" sz="6400" b="1" dirty="0">
              <a:solidFill>
                <a:srgbClr val="241452"/>
              </a:solidFill>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27AD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07291"/>
            <a:ext cx="424353" cy="410148"/>
            <a:chOff x="0" y="0"/>
            <a:chExt cx="565804" cy="546864"/>
          </a:xfrm>
        </p:grpSpPr>
        <p:sp>
          <p:nvSpPr>
            <p:cNvPr id="3" name="AutoShape 3"/>
            <p:cNvSpPr/>
            <p:nvPr/>
          </p:nvSpPr>
          <p:spPr>
            <a:xfrm>
              <a:off x="0" y="0"/>
              <a:ext cx="565804" cy="0"/>
            </a:xfrm>
            <a:prstGeom prst="line">
              <a:avLst/>
            </a:prstGeom>
            <a:ln w="63500" cap="rnd">
              <a:solidFill>
                <a:srgbClr val="F4F4F4"/>
              </a:solidFill>
              <a:prstDash val="solid"/>
              <a:headEnd type="none" w="sm" len="sm"/>
              <a:tailEnd type="none" w="sm" len="sm"/>
            </a:ln>
          </p:spPr>
        </p:sp>
        <p:sp>
          <p:nvSpPr>
            <p:cNvPr id="4" name="AutoShape 4"/>
            <p:cNvSpPr/>
            <p:nvPr/>
          </p:nvSpPr>
          <p:spPr>
            <a:xfrm>
              <a:off x="0" y="242488"/>
              <a:ext cx="565804" cy="0"/>
            </a:xfrm>
            <a:prstGeom prst="line">
              <a:avLst/>
            </a:prstGeom>
            <a:ln w="63500" cap="rnd">
              <a:solidFill>
                <a:srgbClr val="F4F4F4"/>
              </a:solidFill>
              <a:prstDash val="solid"/>
              <a:headEnd type="none" w="sm" len="sm"/>
              <a:tailEnd type="none" w="sm" len="sm"/>
            </a:ln>
          </p:spPr>
        </p:sp>
        <p:sp>
          <p:nvSpPr>
            <p:cNvPr id="5" name="AutoShape 5"/>
            <p:cNvSpPr/>
            <p:nvPr/>
          </p:nvSpPr>
          <p:spPr>
            <a:xfrm>
              <a:off x="0" y="484975"/>
              <a:ext cx="565804" cy="0"/>
            </a:xfrm>
            <a:prstGeom prst="line">
              <a:avLst/>
            </a:prstGeom>
            <a:ln w="63500" cap="rnd">
              <a:solidFill>
                <a:srgbClr val="F4F4F4"/>
              </a:solidFill>
              <a:prstDash val="solid"/>
              <a:headEnd type="none" w="sm" len="sm"/>
              <a:tailEnd type="none" w="sm" len="sm"/>
            </a:ln>
          </p:spPr>
        </p:sp>
      </p:grpSp>
      <p:grpSp>
        <p:nvGrpSpPr>
          <p:cNvPr id="8" name="Group 8"/>
          <p:cNvGrpSpPr/>
          <p:nvPr/>
        </p:nvGrpSpPr>
        <p:grpSpPr>
          <a:xfrm>
            <a:off x="1981199" y="3121723"/>
            <a:ext cx="14983361" cy="5334001"/>
            <a:chOff x="0" y="0"/>
            <a:chExt cx="3673411" cy="2686723"/>
          </a:xfrm>
        </p:grpSpPr>
        <p:sp>
          <p:nvSpPr>
            <p:cNvPr id="9" name="Freeform 9"/>
            <p:cNvSpPr/>
            <p:nvPr/>
          </p:nvSpPr>
          <p:spPr>
            <a:xfrm>
              <a:off x="0" y="0"/>
              <a:ext cx="3673411" cy="2686723"/>
            </a:xfrm>
            <a:custGeom>
              <a:avLst/>
              <a:gdLst/>
              <a:ahLst/>
              <a:cxnLst/>
              <a:rect l="l" t="t" r="r" b="b"/>
              <a:pathLst>
                <a:path w="3673411" h="2686723">
                  <a:moveTo>
                    <a:pt x="3548951" y="2686723"/>
                  </a:moveTo>
                  <a:lnTo>
                    <a:pt x="124460" y="2686723"/>
                  </a:lnTo>
                  <a:cubicBezTo>
                    <a:pt x="55880" y="2686723"/>
                    <a:pt x="0" y="2630843"/>
                    <a:pt x="0" y="2562263"/>
                  </a:cubicBezTo>
                  <a:lnTo>
                    <a:pt x="0" y="124460"/>
                  </a:lnTo>
                  <a:cubicBezTo>
                    <a:pt x="0" y="55880"/>
                    <a:pt x="55880" y="0"/>
                    <a:pt x="124460" y="0"/>
                  </a:cubicBezTo>
                  <a:lnTo>
                    <a:pt x="3548951" y="0"/>
                  </a:lnTo>
                  <a:cubicBezTo>
                    <a:pt x="3617531" y="0"/>
                    <a:pt x="3673411" y="55880"/>
                    <a:pt x="3673411" y="124460"/>
                  </a:cubicBezTo>
                  <a:lnTo>
                    <a:pt x="3673411" y="2562263"/>
                  </a:lnTo>
                  <a:cubicBezTo>
                    <a:pt x="3673411" y="2630843"/>
                    <a:pt x="3617531" y="2686723"/>
                    <a:pt x="3548951" y="2686723"/>
                  </a:cubicBezTo>
                  <a:close/>
                </a:path>
              </a:pathLst>
            </a:custGeom>
            <a:solidFill>
              <a:srgbClr val="FFFFFF"/>
            </a:solidFill>
          </p:spPr>
        </p:sp>
      </p:grpSp>
      <p:grpSp>
        <p:nvGrpSpPr>
          <p:cNvPr id="13" name="Group 13"/>
          <p:cNvGrpSpPr/>
          <p:nvPr/>
        </p:nvGrpSpPr>
        <p:grpSpPr>
          <a:xfrm>
            <a:off x="16669821" y="9490654"/>
            <a:ext cx="589479" cy="195074"/>
            <a:chOff x="0" y="0"/>
            <a:chExt cx="1297145" cy="429260"/>
          </a:xfrm>
        </p:grpSpPr>
        <p:sp>
          <p:nvSpPr>
            <p:cNvPr id="14" name="Freeform 14"/>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F4F4F4"/>
            </a:solidFill>
          </p:spPr>
        </p:sp>
      </p:grpSp>
      <p:pic>
        <p:nvPicPr>
          <p:cNvPr id="15" name="Picture 29"/>
          <p:cNvPicPr>
            <a:picLocks noChangeAspect="1"/>
          </p:cNvPicPr>
          <p:nvPr/>
        </p:nvPicPr>
        <p:blipFill>
          <a:blip r:embed="rId2"/>
          <a:srcRect/>
          <a:stretch>
            <a:fillRect/>
          </a:stretch>
        </p:blipFill>
        <p:spPr>
          <a:xfrm>
            <a:off x="373251" y="6210300"/>
            <a:ext cx="3215896" cy="3886281"/>
          </a:xfrm>
          <a:prstGeom prst="rect">
            <a:avLst/>
          </a:prstGeom>
        </p:spPr>
      </p:pic>
      <p:pic>
        <p:nvPicPr>
          <p:cNvPr id="17" name="Picture 17"/>
          <p:cNvPicPr>
            <a:picLocks noChangeAspect="1"/>
          </p:cNvPicPr>
          <p:nvPr/>
        </p:nvPicPr>
        <p:blipFill>
          <a:blip r:embed="rId3"/>
          <a:srcRect/>
          <a:stretch>
            <a:fillRect/>
          </a:stretch>
        </p:blipFill>
        <p:spPr>
          <a:xfrm>
            <a:off x="15468600" y="2247900"/>
            <a:ext cx="2124259" cy="1473705"/>
          </a:xfrm>
          <a:prstGeom prst="rect">
            <a:avLst/>
          </a:prstGeom>
        </p:spPr>
      </p:pic>
      <p:sp>
        <p:nvSpPr>
          <p:cNvPr id="18" name="TextBox 5"/>
          <p:cNvSpPr txBox="1"/>
          <p:nvPr/>
        </p:nvSpPr>
        <p:spPr>
          <a:xfrm>
            <a:off x="4874463" y="1442012"/>
            <a:ext cx="9196832" cy="1052468"/>
          </a:xfrm>
          <a:prstGeom prst="rect">
            <a:avLst/>
          </a:prstGeom>
        </p:spPr>
        <p:txBody>
          <a:bodyPr wrap="square" lIns="0" tIns="0" rIns="0" bIns="0" rtlCol="0" anchor="t">
            <a:spAutoFit/>
          </a:bodyPr>
          <a:lstStyle/>
          <a:p>
            <a:pPr algn="ctr">
              <a:lnSpc>
                <a:spcPts val="9000"/>
              </a:lnSpc>
            </a:pPr>
            <a:r>
              <a:rPr lang="en-US" sz="6400" b="1" dirty="0" smtClean="0">
                <a:solidFill>
                  <a:schemeClr val="bg1"/>
                </a:solidFill>
                <a:latin typeface="Arial" panose="020B0604020202020204" pitchFamily="34" charset="0"/>
                <a:cs typeface="Arial" panose="020B0604020202020204" pitchFamily="34" charset="0"/>
              </a:rPr>
              <a:t>HƯỚNG DẪN VỀ NHÀ</a:t>
            </a:r>
            <a:endParaRPr lang="en-US" sz="6400" b="1"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3830205" y="3368303"/>
            <a:ext cx="11285348" cy="5000728"/>
          </a:xfrm>
          <a:prstGeom prst="rect">
            <a:avLst/>
          </a:prstGeom>
          <a:noFill/>
        </p:spPr>
        <p:txBody>
          <a:bodyPr wrap="square" rtlCol="0">
            <a:spAutoFit/>
          </a:bodyPr>
          <a:lstStyle/>
          <a:p>
            <a:pPr marL="571500" indent="-571500">
              <a:lnSpc>
                <a:spcPct val="200000"/>
              </a:lnSpc>
              <a:buFont typeface="Wingdings" panose="05000000000000000000" pitchFamily="2" charset="2"/>
              <a:buChar char="§"/>
            </a:pPr>
            <a:r>
              <a:rPr lang="en-US" sz="4800" dirty="0" smtClean="0">
                <a:latin typeface="Arial" panose="020B0604020202020204" pitchFamily="34" charset="0"/>
                <a:cs typeface="Arial" panose="020B0604020202020204" pitchFamily="34" charset="0"/>
              </a:rPr>
              <a:t>Học lại bài </a:t>
            </a:r>
            <a:r>
              <a:rPr lang="en-US" sz="4800" dirty="0" err="1" smtClean="0">
                <a:latin typeface="Arial" panose="020B0604020202020204" pitchFamily="34" charset="0"/>
                <a:cs typeface="Arial" panose="020B0604020202020204" pitchFamily="34" charset="0"/>
              </a:rPr>
              <a:t>cũ</a:t>
            </a:r>
            <a:endParaRPr lang="en-US" sz="4800" dirty="0" smtClean="0">
              <a:latin typeface="Arial" panose="020B0604020202020204" pitchFamily="34" charset="0"/>
              <a:cs typeface="Arial" panose="020B0604020202020204" pitchFamily="34" charset="0"/>
            </a:endParaRPr>
          </a:p>
          <a:p>
            <a:pPr marL="571500" indent="-571500" algn="just">
              <a:lnSpc>
                <a:spcPct val="200000"/>
              </a:lnSpc>
              <a:buFont typeface="Wingdings" panose="05000000000000000000" pitchFamily="2" charset="2"/>
              <a:buChar char="§"/>
            </a:pPr>
            <a:r>
              <a:rPr lang="en-US" sz="4800" dirty="0" err="1" smtClean="0">
                <a:latin typeface="Arial" panose="020B0604020202020204" pitchFamily="34" charset="0"/>
                <a:cs typeface="Arial" panose="020B0604020202020204" pitchFamily="34" charset="0"/>
              </a:rPr>
              <a:t>Chuẩn</a:t>
            </a:r>
            <a:r>
              <a:rPr lang="en-US" sz="4800" dirty="0" smtClean="0">
                <a:latin typeface="Arial" panose="020B0604020202020204" pitchFamily="34" charset="0"/>
                <a:cs typeface="Arial" panose="020B0604020202020204" pitchFamily="34" charset="0"/>
              </a:rPr>
              <a:t> bị bài mới: </a:t>
            </a:r>
            <a:r>
              <a:rPr lang="en-US" sz="4800" b="1" i="1" dirty="0" err="1" smtClean="0">
                <a:latin typeface="Arial" panose="020B0604020202020204" pitchFamily="34" charset="0"/>
                <a:cs typeface="Arial" panose="020B0604020202020204" pitchFamily="34" charset="0"/>
              </a:rPr>
              <a:t>Viết</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đoạn</a:t>
            </a:r>
            <a:r>
              <a:rPr lang="en-US" sz="4800" b="1" i="1" dirty="0" smtClean="0">
                <a:latin typeface="Arial" panose="020B0604020202020204" pitchFamily="34" charset="0"/>
                <a:cs typeface="Arial" panose="020B0604020202020204" pitchFamily="34" charset="0"/>
              </a:rPr>
              <a:t> văn </a:t>
            </a:r>
            <a:r>
              <a:rPr lang="en-US" sz="4800" b="1" i="1" dirty="0" err="1" smtClean="0">
                <a:latin typeface="Arial" panose="020B0604020202020204" pitchFamily="34" charset="0"/>
                <a:cs typeface="Arial" panose="020B0604020202020204" pitchFamily="34" charset="0"/>
              </a:rPr>
              <a:t>ghi</a:t>
            </a:r>
            <a:r>
              <a:rPr lang="en-US" sz="4800" b="1" i="1" dirty="0" smtClean="0">
                <a:latin typeface="Arial" panose="020B0604020202020204" pitchFamily="34" charset="0"/>
                <a:cs typeface="Arial" panose="020B0604020202020204" pitchFamily="34" charset="0"/>
              </a:rPr>
              <a:t> lại </a:t>
            </a:r>
            <a:r>
              <a:rPr lang="en-US" sz="4800" b="1" i="1" dirty="0" err="1" smtClean="0">
                <a:latin typeface="Arial" panose="020B0604020202020204" pitchFamily="34" charset="0"/>
                <a:cs typeface="Arial" panose="020B0604020202020204" pitchFamily="34" charset="0"/>
              </a:rPr>
              <a:t>cảm</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xúc</a:t>
            </a:r>
            <a:r>
              <a:rPr lang="en-US" sz="4800" b="1" i="1" dirty="0" smtClean="0">
                <a:latin typeface="Arial" panose="020B0604020202020204" pitchFamily="34" charset="0"/>
                <a:cs typeface="Arial" panose="020B0604020202020204" pitchFamily="34" charset="0"/>
              </a:rPr>
              <a:t> một bài </a:t>
            </a:r>
            <a:r>
              <a:rPr lang="en-US" sz="4800" b="1" i="1" dirty="0" err="1" smtClean="0">
                <a:latin typeface="Arial" panose="020B0604020202020204" pitchFamily="34" charset="0"/>
                <a:cs typeface="Arial" panose="020B0604020202020204" pitchFamily="34" charset="0"/>
              </a:rPr>
              <a:t>thơ</a:t>
            </a:r>
            <a:endParaRPr lang="en-US" sz="4800" b="1" i="1" dirty="0" smtClean="0">
              <a:latin typeface="Arial" panose="020B0604020202020204" pitchFamily="34" charset="0"/>
              <a:cs typeface="Arial" panose="020B0604020202020204" pitchFamily="34" charset="0"/>
            </a:endParaRPr>
          </a:p>
          <a:p>
            <a:pPr>
              <a:lnSpc>
                <a:spcPct val="200000"/>
              </a:lnSpc>
            </a:pPr>
            <a:endParaRPr lang="en-US" dirty="0"/>
          </a:p>
        </p:txBody>
      </p:sp>
    </p:spTree>
    <p:extLst>
      <p:ext uri="{BB962C8B-B14F-4D97-AF65-F5344CB8AC3E}">
        <p14:creationId xmlns:p14="http://schemas.microsoft.com/office/powerpoint/2010/main" val="5975322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a:off x="-118016" y="7251054"/>
            <a:ext cx="18649922" cy="3035946"/>
          </a:xfrm>
          <a:prstGeom prst="rect">
            <a:avLst/>
          </a:prstGeom>
          <a:solidFill>
            <a:srgbClr val="927AD4"/>
          </a:solidFill>
        </p:spPr>
      </p:sp>
      <p:pic>
        <p:nvPicPr>
          <p:cNvPr id="3" name="Picture 3"/>
          <p:cNvPicPr>
            <a:picLocks noChangeAspect="1"/>
          </p:cNvPicPr>
          <p:nvPr/>
        </p:nvPicPr>
        <p:blipFill>
          <a:blip r:embed="rId2"/>
          <a:srcRect/>
          <a:stretch>
            <a:fillRect/>
          </a:stretch>
        </p:blipFill>
        <p:spPr>
          <a:xfrm>
            <a:off x="5640026" y="5972681"/>
            <a:ext cx="7133838" cy="3558001"/>
          </a:xfrm>
          <a:prstGeom prst="rect">
            <a:avLst/>
          </a:prstGeom>
        </p:spPr>
      </p:pic>
      <p:sp>
        <p:nvSpPr>
          <p:cNvPr id="5" name="TextBox 5"/>
          <p:cNvSpPr txBox="1"/>
          <p:nvPr/>
        </p:nvSpPr>
        <p:spPr>
          <a:xfrm>
            <a:off x="2485405" y="2348096"/>
            <a:ext cx="13443080" cy="3118674"/>
          </a:xfrm>
          <a:prstGeom prst="rect">
            <a:avLst/>
          </a:prstGeom>
        </p:spPr>
        <p:txBody>
          <a:bodyPr wrap="square" lIns="0" tIns="0" rIns="0" bIns="0" rtlCol="0" anchor="t">
            <a:spAutoFit/>
          </a:bodyPr>
          <a:lstStyle/>
          <a:p>
            <a:pPr algn="ctr">
              <a:lnSpc>
                <a:spcPct val="150000"/>
              </a:lnSpc>
            </a:pPr>
            <a:r>
              <a:rPr lang="en-US" sz="7200" b="1" dirty="0" smtClean="0">
                <a:solidFill>
                  <a:srgbClr val="241452"/>
                </a:solidFill>
                <a:latin typeface="Arial" panose="020B0604020202020204" pitchFamily="34" charset="0"/>
                <a:cs typeface="Arial" panose="020B0604020202020204" pitchFamily="34" charset="0"/>
              </a:rPr>
              <a:t>CẢM ƠN CÁC EM ĐÃ </a:t>
            </a:r>
          </a:p>
          <a:p>
            <a:pPr algn="ctr">
              <a:lnSpc>
                <a:spcPct val="150000"/>
              </a:lnSpc>
            </a:pPr>
            <a:r>
              <a:rPr lang="en-US" sz="7200" b="1" dirty="0" smtClean="0">
                <a:solidFill>
                  <a:srgbClr val="241452"/>
                </a:solidFill>
                <a:latin typeface="Arial" panose="020B0604020202020204" pitchFamily="34" charset="0"/>
                <a:cs typeface="Arial" panose="020B0604020202020204" pitchFamily="34" charset="0"/>
              </a:rPr>
              <a:t>LẮNG NGHE BÀI GIẢNG!</a:t>
            </a:r>
            <a:endParaRPr lang="en-US" sz="7200" b="1" dirty="0">
              <a:solidFill>
                <a:srgbClr val="241452"/>
              </a:solidFill>
              <a:latin typeface="Arial" panose="020B0604020202020204" pitchFamily="34" charset="0"/>
              <a:cs typeface="Arial" panose="020B0604020202020204" pitchFamily="34" charset="0"/>
            </a:endParaRPr>
          </a:p>
        </p:txBody>
      </p:sp>
      <p:grpSp>
        <p:nvGrpSpPr>
          <p:cNvPr id="7" name="Group 7"/>
          <p:cNvGrpSpPr/>
          <p:nvPr/>
        </p:nvGrpSpPr>
        <p:grpSpPr>
          <a:xfrm>
            <a:off x="16669821" y="1028700"/>
            <a:ext cx="589479" cy="195074"/>
            <a:chOff x="0" y="0"/>
            <a:chExt cx="1297145" cy="429260"/>
          </a:xfrm>
        </p:grpSpPr>
        <p:sp>
          <p:nvSpPr>
            <p:cNvPr id="8" name="Freeform 8"/>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241452"/>
            </a:solidFill>
          </p:spPr>
        </p:sp>
      </p:grpSp>
      <p:grpSp>
        <p:nvGrpSpPr>
          <p:cNvPr id="9" name="Group 9"/>
          <p:cNvGrpSpPr/>
          <p:nvPr/>
        </p:nvGrpSpPr>
        <p:grpSpPr>
          <a:xfrm>
            <a:off x="1028700" y="1007291"/>
            <a:ext cx="424353" cy="410148"/>
            <a:chOff x="0" y="0"/>
            <a:chExt cx="565804" cy="546864"/>
          </a:xfrm>
        </p:grpSpPr>
        <p:sp>
          <p:nvSpPr>
            <p:cNvPr id="10" name="AutoShape 10"/>
            <p:cNvSpPr/>
            <p:nvPr/>
          </p:nvSpPr>
          <p:spPr>
            <a:xfrm>
              <a:off x="0" y="0"/>
              <a:ext cx="565804" cy="0"/>
            </a:xfrm>
            <a:prstGeom prst="line">
              <a:avLst/>
            </a:prstGeom>
            <a:ln w="63500" cap="rnd">
              <a:solidFill>
                <a:srgbClr val="241452"/>
              </a:solidFill>
              <a:prstDash val="solid"/>
              <a:headEnd type="none" w="sm" len="sm"/>
              <a:tailEnd type="none" w="sm" len="sm"/>
            </a:ln>
          </p:spPr>
        </p:sp>
        <p:sp>
          <p:nvSpPr>
            <p:cNvPr id="11" name="AutoShape 11"/>
            <p:cNvSpPr/>
            <p:nvPr/>
          </p:nvSpPr>
          <p:spPr>
            <a:xfrm>
              <a:off x="0" y="242488"/>
              <a:ext cx="565804" cy="0"/>
            </a:xfrm>
            <a:prstGeom prst="line">
              <a:avLst/>
            </a:prstGeom>
            <a:ln w="63500" cap="rnd">
              <a:solidFill>
                <a:srgbClr val="241452"/>
              </a:solidFill>
              <a:prstDash val="solid"/>
              <a:headEnd type="none" w="sm" len="sm"/>
              <a:tailEnd type="none" w="sm" len="sm"/>
            </a:ln>
          </p:spPr>
        </p:sp>
        <p:sp>
          <p:nvSpPr>
            <p:cNvPr id="12" name="AutoShape 12"/>
            <p:cNvSpPr/>
            <p:nvPr/>
          </p:nvSpPr>
          <p:spPr>
            <a:xfrm>
              <a:off x="0" y="484975"/>
              <a:ext cx="565804" cy="0"/>
            </a:xfrm>
            <a:prstGeom prst="line">
              <a:avLst/>
            </a:prstGeom>
            <a:ln w="63500" cap="rnd">
              <a:solidFill>
                <a:srgbClr val="241452"/>
              </a:solidFill>
              <a:prstDash val="solid"/>
              <a:headEnd type="none" w="sm" len="sm"/>
              <a:tailEnd type="none" w="sm" len="sm"/>
            </a:ln>
          </p:spPr>
        </p:sp>
      </p:grpSp>
      <p:pic>
        <p:nvPicPr>
          <p:cNvPr id="13" name="Picture 13"/>
          <p:cNvPicPr>
            <a:picLocks noChangeAspect="1"/>
          </p:cNvPicPr>
          <p:nvPr/>
        </p:nvPicPr>
        <p:blipFill>
          <a:blip r:embed="rId3"/>
          <a:srcRect/>
          <a:stretch>
            <a:fillRect/>
          </a:stretch>
        </p:blipFill>
        <p:spPr>
          <a:xfrm>
            <a:off x="12299774" y="-1237102"/>
            <a:ext cx="3228105" cy="3030383"/>
          </a:xfrm>
          <a:prstGeom prst="rect">
            <a:avLst/>
          </a:prstGeom>
        </p:spPr>
      </p:pic>
      <p:pic>
        <p:nvPicPr>
          <p:cNvPr id="14" name="Picture 14"/>
          <p:cNvPicPr>
            <a:picLocks noChangeAspect="1"/>
          </p:cNvPicPr>
          <p:nvPr/>
        </p:nvPicPr>
        <p:blipFill>
          <a:blip r:embed="rId4"/>
          <a:srcRect/>
          <a:stretch>
            <a:fillRect/>
          </a:stretch>
        </p:blipFill>
        <p:spPr>
          <a:xfrm>
            <a:off x="1240877" y="8769027"/>
            <a:ext cx="3114616" cy="2160765"/>
          </a:xfrm>
          <a:prstGeom prst="rect">
            <a:avLst/>
          </a:prstGeom>
        </p:spPr>
      </p:pic>
    </p:spTree>
    <p:extLst>
      <p:ext uri="{BB962C8B-B14F-4D97-AF65-F5344CB8AC3E}">
        <p14:creationId xmlns:p14="http://schemas.microsoft.com/office/powerpoint/2010/main" val="752422111"/>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a:off x="-118016" y="7251054"/>
            <a:ext cx="18649922" cy="3035946"/>
          </a:xfrm>
          <a:prstGeom prst="rect">
            <a:avLst/>
          </a:prstGeom>
          <a:solidFill>
            <a:srgbClr val="927AD4"/>
          </a:solidFill>
        </p:spPr>
      </p:sp>
      <p:pic>
        <p:nvPicPr>
          <p:cNvPr id="3" name="Picture 3"/>
          <p:cNvPicPr>
            <a:picLocks noChangeAspect="1"/>
          </p:cNvPicPr>
          <p:nvPr/>
        </p:nvPicPr>
        <p:blipFill>
          <a:blip r:embed="rId2"/>
          <a:srcRect/>
          <a:stretch>
            <a:fillRect/>
          </a:stretch>
        </p:blipFill>
        <p:spPr>
          <a:xfrm>
            <a:off x="5640026" y="5972681"/>
            <a:ext cx="7133838" cy="3558001"/>
          </a:xfrm>
          <a:prstGeom prst="rect">
            <a:avLst/>
          </a:prstGeom>
        </p:spPr>
      </p:pic>
      <p:sp>
        <p:nvSpPr>
          <p:cNvPr id="5" name="TextBox 5"/>
          <p:cNvSpPr txBox="1"/>
          <p:nvPr/>
        </p:nvSpPr>
        <p:spPr>
          <a:xfrm>
            <a:off x="2485405" y="2348096"/>
            <a:ext cx="13443080" cy="3118674"/>
          </a:xfrm>
          <a:prstGeom prst="rect">
            <a:avLst/>
          </a:prstGeom>
        </p:spPr>
        <p:txBody>
          <a:bodyPr wrap="square" lIns="0" tIns="0" rIns="0" bIns="0" rtlCol="0" anchor="t">
            <a:spAutoFit/>
          </a:bodyPr>
          <a:lstStyle/>
          <a:p>
            <a:pPr algn="ctr">
              <a:lnSpc>
                <a:spcPct val="150000"/>
              </a:lnSpc>
            </a:pPr>
            <a:r>
              <a:rPr lang="en-US" sz="7200" b="1" dirty="0" smtClean="0">
                <a:solidFill>
                  <a:srgbClr val="241452"/>
                </a:solidFill>
                <a:latin typeface="Arial" panose="020B0604020202020204" pitchFamily="34" charset="0"/>
                <a:cs typeface="Arial" panose="020B0604020202020204" pitchFamily="34" charset="0"/>
              </a:rPr>
              <a:t>CHÀO MỪNG CÁC EM ĐẾN VỚI BÀI HỌC NGÀY HÔM NAY!</a:t>
            </a:r>
            <a:endParaRPr lang="en-US" sz="7200" b="1" dirty="0">
              <a:solidFill>
                <a:srgbClr val="241452"/>
              </a:solidFill>
              <a:latin typeface="Arial" panose="020B0604020202020204" pitchFamily="34" charset="0"/>
              <a:cs typeface="Arial" panose="020B0604020202020204" pitchFamily="34" charset="0"/>
            </a:endParaRPr>
          </a:p>
        </p:txBody>
      </p:sp>
      <p:grpSp>
        <p:nvGrpSpPr>
          <p:cNvPr id="7" name="Group 7"/>
          <p:cNvGrpSpPr/>
          <p:nvPr/>
        </p:nvGrpSpPr>
        <p:grpSpPr>
          <a:xfrm>
            <a:off x="16669821" y="1028700"/>
            <a:ext cx="589479" cy="195074"/>
            <a:chOff x="0" y="0"/>
            <a:chExt cx="1297145" cy="429260"/>
          </a:xfrm>
        </p:grpSpPr>
        <p:sp>
          <p:nvSpPr>
            <p:cNvPr id="8" name="Freeform 8"/>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241452"/>
            </a:solidFill>
          </p:spPr>
        </p:sp>
      </p:grpSp>
      <p:grpSp>
        <p:nvGrpSpPr>
          <p:cNvPr id="9" name="Group 9"/>
          <p:cNvGrpSpPr/>
          <p:nvPr/>
        </p:nvGrpSpPr>
        <p:grpSpPr>
          <a:xfrm>
            <a:off x="1028700" y="1007291"/>
            <a:ext cx="424353" cy="410148"/>
            <a:chOff x="0" y="0"/>
            <a:chExt cx="565804" cy="546864"/>
          </a:xfrm>
        </p:grpSpPr>
        <p:sp>
          <p:nvSpPr>
            <p:cNvPr id="10" name="AutoShape 10"/>
            <p:cNvSpPr/>
            <p:nvPr/>
          </p:nvSpPr>
          <p:spPr>
            <a:xfrm>
              <a:off x="0" y="0"/>
              <a:ext cx="565804" cy="0"/>
            </a:xfrm>
            <a:prstGeom prst="line">
              <a:avLst/>
            </a:prstGeom>
            <a:ln w="63500" cap="rnd">
              <a:solidFill>
                <a:srgbClr val="241452"/>
              </a:solidFill>
              <a:prstDash val="solid"/>
              <a:headEnd type="none" w="sm" len="sm"/>
              <a:tailEnd type="none" w="sm" len="sm"/>
            </a:ln>
          </p:spPr>
        </p:sp>
        <p:sp>
          <p:nvSpPr>
            <p:cNvPr id="11" name="AutoShape 11"/>
            <p:cNvSpPr/>
            <p:nvPr/>
          </p:nvSpPr>
          <p:spPr>
            <a:xfrm>
              <a:off x="0" y="242488"/>
              <a:ext cx="565804" cy="0"/>
            </a:xfrm>
            <a:prstGeom prst="line">
              <a:avLst/>
            </a:prstGeom>
            <a:ln w="63500" cap="rnd">
              <a:solidFill>
                <a:srgbClr val="241452"/>
              </a:solidFill>
              <a:prstDash val="solid"/>
              <a:headEnd type="none" w="sm" len="sm"/>
              <a:tailEnd type="none" w="sm" len="sm"/>
            </a:ln>
          </p:spPr>
        </p:sp>
        <p:sp>
          <p:nvSpPr>
            <p:cNvPr id="12" name="AutoShape 12"/>
            <p:cNvSpPr/>
            <p:nvPr/>
          </p:nvSpPr>
          <p:spPr>
            <a:xfrm>
              <a:off x="0" y="484975"/>
              <a:ext cx="565804" cy="0"/>
            </a:xfrm>
            <a:prstGeom prst="line">
              <a:avLst/>
            </a:prstGeom>
            <a:ln w="63500" cap="rnd">
              <a:solidFill>
                <a:srgbClr val="241452"/>
              </a:solidFill>
              <a:prstDash val="solid"/>
              <a:headEnd type="none" w="sm" len="sm"/>
              <a:tailEnd type="none" w="sm" len="sm"/>
            </a:ln>
          </p:spPr>
        </p:sp>
      </p:grpSp>
      <p:pic>
        <p:nvPicPr>
          <p:cNvPr id="13" name="Picture 13"/>
          <p:cNvPicPr>
            <a:picLocks noChangeAspect="1"/>
          </p:cNvPicPr>
          <p:nvPr/>
        </p:nvPicPr>
        <p:blipFill>
          <a:blip r:embed="rId3"/>
          <a:srcRect/>
          <a:stretch>
            <a:fillRect/>
          </a:stretch>
        </p:blipFill>
        <p:spPr>
          <a:xfrm>
            <a:off x="12299774" y="-1237102"/>
            <a:ext cx="3228105" cy="3030383"/>
          </a:xfrm>
          <a:prstGeom prst="rect">
            <a:avLst/>
          </a:prstGeom>
        </p:spPr>
      </p:pic>
      <p:pic>
        <p:nvPicPr>
          <p:cNvPr id="14" name="Picture 14"/>
          <p:cNvPicPr>
            <a:picLocks noChangeAspect="1"/>
          </p:cNvPicPr>
          <p:nvPr/>
        </p:nvPicPr>
        <p:blipFill>
          <a:blip r:embed="rId4"/>
          <a:srcRect/>
          <a:stretch>
            <a:fillRect/>
          </a:stretch>
        </p:blipFill>
        <p:spPr>
          <a:xfrm>
            <a:off x="1240877" y="8769027"/>
            <a:ext cx="3114616" cy="216076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27AD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07291"/>
            <a:ext cx="424353" cy="410148"/>
            <a:chOff x="0" y="0"/>
            <a:chExt cx="565804" cy="546864"/>
          </a:xfrm>
        </p:grpSpPr>
        <p:sp>
          <p:nvSpPr>
            <p:cNvPr id="3" name="AutoShape 3"/>
            <p:cNvSpPr/>
            <p:nvPr/>
          </p:nvSpPr>
          <p:spPr>
            <a:xfrm>
              <a:off x="0" y="0"/>
              <a:ext cx="565804" cy="0"/>
            </a:xfrm>
            <a:prstGeom prst="line">
              <a:avLst/>
            </a:prstGeom>
            <a:ln w="63500" cap="rnd">
              <a:solidFill>
                <a:srgbClr val="F4F4F4"/>
              </a:solidFill>
              <a:prstDash val="solid"/>
              <a:headEnd type="none" w="sm" len="sm"/>
              <a:tailEnd type="none" w="sm" len="sm"/>
            </a:ln>
          </p:spPr>
        </p:sp>
        <p:sp>
          <p:nvSpPr>
            <p:cNvPr id="4" name="AutoShape 4"/>
            <p:cNvSpPr/>
            <p:nvPr/>
          </p:nvSpPr>
          <p:spPr>
            <a:xfrm>
              <a:off x="0" y="242488"/>
              <a:ext cx="565804" cy="0"/>
            </a:xfrm>
            <a:prstGeom prst="line">
              <a:avLst/>
            </a:prstGeom>
            <a:ln w="63500" cap="rnd">
              <a:solidFill>
                <a:srgbClr val="F4F4F4"/>
              </a:solidFill>
              <a:prstDash val="solid"/>
              <a:headEnd type="none" w="sm" len="sm"/>
              <a:tailEnd type="none" w="sm" len="sm"/>
            </a:ln>
          </p:spPr>
        </p:sp>
        <p:sp>
          <p:nvSpPr>
            <p:cNvPr id="5" name="AutoShape 5"/>
            <p:cNvSpPr/>
            <p:nvPr/>
          </p:nvSpPr>
          <p:spPr>
            <a:xfrm>
              <a:off x="0" y="484975"/>
              <a:ext cx="565804" cy="0"/>
            </a:xfrm>
            <a:prstGeom prst="line">
              <a:avLst/>
            </a:prstGeom>
            <a:ln w="63500" cap="rnd">
              <a:solidFill>
                <a:srgbClr val="F4F4F4"/>
              </a:solidFill>
              <a:prstDash val="solid"/>
              <a:headEnd type="none" w="sm" len="sm"/>
              <a:tailEnd type="none" w="sm" len="sm"/>
            </a:ln>
          </p:spPr>
        </p:sp>
      </p:grpSp>
      <p:grpSp>
        <p:nvGrpSpPr>
          <p:cNvPr id="8" name="Group 8"/>
          <p:cNvGrpSpPr/>
          <p:nvPr/>
        </p:nvGrpSpPr>
        <p:grpSpPr>
          <a:xfrm>
            <a:off x="1981199" y="3121723"/>
            <a:ext cx="14983361" cy="5334001"/>
            <a:chOff x="0" y="0"/>
            <a:chExt cx="3673411" cy="2686723"/>
          </a:xfrm>
        </p:grpSpPr>
        <p:sp>
          <p:nvSpPr>
            <p:cNvPr id="9" name="Freeform 9"/>
            <p:cNvSpPr/>
            <p:nvPr/>
          </p:nvSpPr>
          <p:spPr>
            <a:xfrm>
              <a:off x="0" y="0"/>
              <a:ext cx="3673411" cy="2686723"/>
            </a:xfrm>
            <a:custGeom>
              <a:avLst/>
              <a:gdLst/>
              <a:ahLst/>
              <a:cxnLst/>
              <a:rect l="l" t="t" r="r" b="b"/>
              <a:pathLst>
                <a:path w="3673411" h="2686723">
                  <a:moveTo>
                    <a:pt x="3548951" y="2686723"/>
                  </a:moveTo>
                  <a:lnTo>
                    <a:pt x="124460" y="2686723"/>
                  </a:lnTo>
                  <a:cubicBezTo>
                    <a:pt x="55880" y="2686723"/>
                    <a:pt x="0" y="2630843"/>
                    <a:pt x="0" y="2562263"/>
                  </a:cubicBezTo>
                  <a:lnTo>
                    <a:pt x="0" y="124460"/>
                  </a:lnTo>
                  <a:cubicBezTo>
                    <a:pt x="0" y="55880"/>
                    <a:pt x="55880" y="0"/>
                    <a:pt x="124460" y="0"/>
                  </a:cubicBezTo>
                  <a:lnTo>
                    <a:pt x="3548951" y="0"/>
                  </a:lnTo>
                  <a:cubicBezTo>
                    <a:pt x="3617531" y="0"/>
                    <a:pt x="3673411" y="55880"/>
                    <a:pt x="3673411" y="124460"/>
                  </a:cubicBezTo>
                  <a:lnTo>
                    <a:pt x="3673411" y="2562263"/>
                  </a:lnTo>
                  <a:cubicBezTo>
                    <a:pt x="3673411" y="2630843"/>
                    <a:pt x="3617531" y="2686723"/>
                    <a:pt x="3548951" y="2686723"/>
                  </a:cubicBezTo>
                  <a:close/>
                </a:path>
              </a:pathLst>
            </a:custGeom>
            <a:solidFill>
              <a:srgbClr val="FFFFFF"/>
            </a:solidFill>
          </p:spPr>
        </p:sp>
      </p:grpSp>
      <p:grpSp>
        <p:nvGrpSpPr>
          <p:cNvPr id="13" name="Group 13"/>
          <p:cNvGrpSpPr/>
          <p:nvPr/>
        </p:nvGrpSpPr>
        <p:grpSpPr>
          <a:xfrm>
            <a:off x="16669821" y="9490654"/>
            <a:ext cx="589479" cy="195074"/>
            <a:chOff x="0" y="0"/>
            <a:chExt cx="1297145" cy="429260"/>
          </a:xfrm>
        </p:grpSpPr>
        <p:sp>
          <p:nvSpPr>
            <p:cNvPr id="14" name="Freeform 14"/>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F4F4F4"/>
            </a:solidFill>
          </p:spPr>
        </p:sp>
      </p:grpSp>
      <p:pic>
        <p:nvPicPr>
          <p:cNvPr id="15" name="Picture 29"/>
          <p:cNvPicPr>
            <a:picLocks noChangeAspect="1"/>
          </p:cNvPicPr>
          <p:nvPr/>
        </p:nvPicPr>
        <p:blipFill>
          <a:blip r:embed="rId2"/>
          <a:srcRect/>
          <a:stretch>
            <a:fillRect/>
          </a:stretch>
        </p:blipFill>
        <p:spPr>
          <a:xfrm>
            <a:off x="373251" y="6210300"/>
            <a:ext cx="3215896" cy="3886281"/>
          </a:xfrm>
          <a:prstGeom prst="rect">
            <a:avLst/>
          </a:prstGeom>
        </p:spPr>
      </p:pic>
      <p:pic>
        <p:nvPicPr>
          <p:cNvPr id="17" name="Picture 17"/>
          <p:cNvPicPr>
            <a:picLocks noChangeAspect="1"/>
          </p:cNvPicPr>
          <p:nvPr/>
        </p:nvPicPr>
        <p:blipFill>
          <a:blip r:embed="rId3"/>
          <a:srcRect/>
          <a:stretch>
            <a:fillRect/>
          </a:stretch>
        </p:blipFill>
        <p:spPr>
          <a:xfrm>
            <a:off x="15468600" y="2247900"/>
            <a:ext cx="2124259" cy="1473705"/>
          </a:xfrm>
          <a:prstGeom prst="rect">
            <a:avLst/>
          </a:prstGeom>
        </p:spPr>
      </p:pic>
      <p:sp>
        <p:nvSpPr>
          <p:cNvPr id="18" name="TextBox 5"/>
          <p:cNvSpPr txBox="1"/>
          <p:nvPr/>
        </p:nvSpPr>
        <p:spPr>
          <a:xfrm>
            <a:off x="4874463" y="1442012"/>
            <a:ext cx="9196832" cy="1052468"/>
          </a:xfrm>
          <a:prstGeom prst="rect">
            <a:avLst/>
          </a:prstGeom>
        </p:spPr>
        <p:txBody>
          <a:bodyPr wrap="square" lIns="0" tIns="0" rIns="0" bIns="0" rtlCol="0" anchor="t">
            <a:spAutoFit/>
          </a:bodyPr>
          <a:lstStyle/>
          <a:p>
            <a:pPr algn="ctr">
              <a:lnSpc>
                <a:spcPts val="9000"/>
              </a:lnSpc>
            </a:pPr>
            <a:r>
              <a:rPr lang="en-US" sz="6400" b="1" dirty="0" smtClean="0">
                <a:solidFill>
                  <a:schemeClr val="bg1"/>
                </a:solidFill>
                <a:latin typeface="Arial" panose="020B0604020202020204" pitchFamily="34" charset="0"/>
                <a:cs typeface="Arial" panose="020B0604020202020204" pitchFamily="34" charset="0"/>
              </a:rPr>
              <a:t>KHỞI ĐỘNG</a:t>
            </a:r>
            <a:endParaRPr lang="en-US" sz="6400" b="1"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3429000" y="4433547"/>
            <a:ext cx="12039600" cy="2171428"/>
          </a:xfrm>
          <a:prstGeom prst="rect">
            <a:avLst/>
          </a:prstGeom>
          <a:noFill/>
        </p:spPr>
        <p:txBody>
          <a:bodyPr wrap="square" rtlCol="0">
            <a:spAutoFit/>
          </a:bodyPr>
          <a:lstStyle/>
          <a:p>
            <a:pPr algn="just">
              <a:lnSpc>
                <a:spcPct val="150000"/>
              </a:lnSpc>
            </a:pPr>
            <a:r>
              <a:rPr lang="en-US" sz="4800" b="1" i="1" dirty="0" smtClean="0">
                <a:latin typeface="Arial" panose="020B0604020202020204" pitchFamily="34" charset="0"/>
                <a:cs typeface="Arial" panose="020B0604020202020204" pitchFamily="34" charset="0"/>
              </a:rPr>
              <a:t>Kể </a:t>
            </a:r>
            <a:r>
              <a:rPr lang="en-US" sz="4800" b="1" i="1" dirty="0" err="1" smtClean="0">
                <a:latin typeface="Arial" panose="020B0604020202020204" pitchFamily="34" charset="0"/>
                <a:cs typeface="Arial" panose="020B0604020202020204" pitchFamily="34" charset="0"/>
              </a:rPr>
              <a:t>tên</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những</a:t>
            </a:r>
            <a:r>
              <a:rPr lang="en-US" sz="4800" b="1" i="1" dirty="0" smtClean="0">
                <a:latin typeface="Arial" panose="020B0604020202020204" pitchFamily="34" charset="0"/>
                <a:cs typeface="Arial" panose="020B0604020202020204" pitchFamily="34" charset="0"/>
              </a:rPr>
              <a:t> câu ca </a:t>
            </a:r>
            <a:r>
              <a:rPr lang="en-US" sz="4800" b="1" i="1" dirty="0" err="1" smtClean="0">
                <a:latin typeface="Arial" panose="020B0604020202020204" pitchFamily="34" charset="0"/>
                <a:cs typeface="Arial" panose="020B0604020202020204" pitchFamily="34" charset="0"/>
              </a:rPr>
              <a:t>dao</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tục</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ngữ</a:t>
            </a:r>
            <a:r>
              <a:rPr lang="en-US" sz="4800" b="1" i="1" dirty="0" smtClean="0">
                <a:latin typeface="Arial" panose="020B0604020202020204" pitchFamily="34" charset="0"/>
                <a:cs typeface="Arial" panose="020B0604020202020204" pitchFamily="34" charset="0"/>
              </a:rPr>
              <a:t> nói về </a:t>
            </a:r>
            <a:r>
              <a:rPr lang="en-US" sz="4800" b="1" i="1" dirty="0" err="1" smtClean="0">
                <a:latin typeface="Arial" panose="020B0604020202020204" pitchFamily="34" charset="0"/>
                <a:cs typeface="Arial" panose="020B0604020202020204" pitchFamily="34" charset="0"/>
              </a:rPr>
              <a:t>tình</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cảm</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gia</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đình</a:t>
            </a:r>
            <a:r>
              <a:rPr lang="en-US" sz="4800" b="1" i="1" dirty="0" smtClean="0">
                <a:latin typeface="Arial" panose="020B0604020202020204" pitchFamily="34" charset="0"/>
                <a:cs typeface="Arial" panose="020B0604020202020204" pitchFamily="34" charset="0"/>
              </a:rPr>
              <a:t> mà </a:t>
            </a:r>
            <a:r>
              <a:rPr lang="en-US" sz="4800" b="1" i="1" dirty="0" err="1" smtClean="0">
                <a:latin typeface="Arial" panose="020B0604020202020204" pitchFamily="34" charset="0"/>
                <a:cs typeface="Arial" panose="020B0604020202020204" pitchFamily="34" charset="0"/>
              </a:rPr>
              <a:t>em</a:t>
            </a:r>
            <a:r>
              <a:rPr lang="en-US" sz="4800" b="1" i="1" dirty="0" smtClean="0">
                <a:latin typeface="Arial" panose="020B0604020202020204" pitchFamily="34" charset="0"/>
                <a:cs typeface="Arial" panose="020B0604020202020204" pitchFamily="34" charset="0"/>
              </a:rPr>
              <a:t> biết.</a:t>
            </a:r>
            <a:endParaRPr lang="en-US" sz="48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7528397"/>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extBox 2"/>
          <p:cNvSpPr txBox="1"/>
          <p:nvPr/>
        </p:nvSpPr>
        <p:spPr>
          <a:xfrm>
            <a:off x="1764899" y="4943213"/>
            <a:ext cx="9321835" cy="1282402"/>
          </a:xfrm>
          <a:prstGeom prst="rect">
            <a:avLst/>
          </a:prstGeom>
        </p:spPr>
        <p:txBody>
          <a:bodyPr lIns="0" tIns="0" rIns="0" bIns="0" rtlCol="0" anchor="t">
            <a:spAutoFit/>
          </a:bodyPr>
          <a:lstStyle/>
          <a:p>
            <a:pPr algn="ctr">
              <a:lnSpc>
                <a:spcPts val="10042"/>
              </a:lnSpc>
            </a:pPr>
            <a:r>
              <a:rPr lang="en-US" sz="11000" b="1" dirty="0" smtClean="0">
                <a:solidFill>
                  <a:srgbClr val="241452"/>
                </a:solidFill>
                <a:latin typeface="Arial" panose="020B0604020202020204" pitchFamily="34" charset="0"/>
                <a:cs typeface="Arial" panose="020B0604020202020204" pitchFamily="34" charset="0"/>
              </a:rPr>
              <a:t>CON LÀ…</a:t>
            </a:r>
            <a:endParaRPr lang="en-US" sz="11000" b="1" dirty="0">
              <a:solidFill>
                <a:srgbClr val="241452"/>
              </a:solidFill>
              <a:latin typeface="Arial" panose="020B0604020202020204" pitchFamily="34" charset="0"/>
              <a:cs typeface="Arial" panose="020B0604020202020204" pitchFamily="34" charset="0"/>
            </a:endParaRPr>
          </a:p>
        </p:txBody>
      </p:sp>
      <p:sp>
        <p:nvSpPr>
          <p:cNvPr id="3" name="AutoShape 3"/>
          <p:cNvSpPr/>
          <p:nvPr/>
        </p:nvSpPr>
        <p:spPr>
          <a:xfrm>
            <a:off x="0" y="7609938"/>
            <a:ext cx="18288000" cy="2677062"/>
          </a:xfrm>
          <a:prstGeom prst="rect">
            <a:avLst/>
          </a:prstGeom>
          <a:solidFill>
            <a:srgbClr val="927AD4"/>
          </a:solidFill>
        </p:spPr>
      </p:sp>
      <p:grpSp>
        <p:nvGrpSpPr>
          <p:cNvPr id="5" name="Group 5"/>
          <p:cNvGrpSpPr/>
          <p:nvPr/>
        </p:nvGrpSpPr>
        <p:grpSpPr>
          <a:xfrm>
            <a:off x="16834947" y="1007291"/>
            <a:ext cx="424353" cy="410148"/>
            <a:chOff x="0" y="0"/>
            <a:chExt cx="565804" cy="546864"/>
          </a:xfrm>
        </p:grpSpPr>
        <p:sp>
          <p:nvSpPr>
            <p:cNvPr id="6" name="AutoShape 6"/>
            <p:cNvSpPr/>
            <p:nvPr/>
          </p:nvSpPr>
          <p:spPr>
            <a:xfrm>
              <a:off x="0" y="0"/>
              <a:ext cx="565804" cy="0"/>
            </a:xfrm>
            <a:prstGeom prst="line">
              <a:avLst/>
            </a:prstGeom>
            <a:ln w="63500" cap="rnd">
              <a:solidFill>
                <a:srgbClr val="241452"/>
              </a:solidFill>
              <a:prstDash val="solid"/>
              <a:headEnd type="none" w="sm" len="sm"/>
              <a:tailEnd type="none" w="sm" len="sm"/>
            </a:ln>
          </p:spPr>
        </p:sp>
        <p:sp>
          <p:nvSpPr>
            <p:cNvPr id="7" name="AutoShape 7"/>
            <p:cNvSpPr/>
            <p:nvPr/>
          </p:nvSpPr>
          <p:spPr>
            <a:xfrm>
              <a:off x="0" y="242488"/>
              <a:ext cx="565804" cy="0"/>
            </a:xfrm>
            <a:prstGeom prst="line">
              <a:avLst/>
            </a:prstGeom>
            <a:ln w="63500" cap="rnd">
              <a:solidFill>
                <a:srgbClr val="241452"/>
              </a:solidFill>
              <a:prstDash val="solid"/>
              <a:headEnd type="none" w="sm" len="sm"/>
              <a:tailEnd type="none" w="sm" len="sm"/>
            </a:ln>
          </p:spPr>
        </p:sp>
        <p:sp>
          <p:nvSpPr>
            <p:cNvPr id="8" name="AutoShape 8"/>
            <p:cNvSpPr/>
            <p:nvPr/>
          </p:nvSpPr>
          <p:spPr>
            <a:xfrm>
              <a:off x="0" y="484975"/>
              <a:ext cx="565804" cy="0"/>
            </a:xfrm>
            <a:prstGeom prst="line">
              <a:avLst/>
            </a:prstGeom>
            <a:ln w="63500" cap="rnd">
              <a:solidFill>
                <a:srgbClr val="241452"/>
              </a:solidFill>
              <a:prstDash val="solid"/>
              <a:headEnd type="none" w="sm" len="sm"/>
              <a:tailEnd type="none" w="sm" len="sm"/>
            </a:ln>
          </p:spPr>
        </p:sp>
      </p:grpSp>
      <p:sp>
        <p:nvSpPr>
          <p:cNvPr id="11" name="TextBox 11"/>
          <p:cNvSpPr txBox="1"/>
          <p:nvPr/>
        </p:nvSpPr>
        <p:spPr>
          <a:xfrm>
            <a:off x="1911149" y="2944748"/>
            <a:ext cx="9029334" cy="614142"/>
          </a:xfrm>
          <a:prstGeom prst="rect">
            <a:avLst/>
          </a:prstGeom>
        </p:spPr>
        <p:txBody>
          <a:bodyPr lIns="0" tIns="0" rIns="0" bIns="0" rtlCol="0" anchor="t">
            <a:spAutoFit/>
          </a:bodyPr>
          <a:lstStyle/>
          <a:p>
            <a:pPr algn="ctr">
              <a:lnSpc>
                <a:spcPts val="4200"/>
              </a:lnSpc>
            </a:pPr>
            <a:r>
              <a:rPr lang="en-US" sz="7200" dirty="0" smtClean="0">
                <a:solidFill>
                  <a:srgbClr val="000000"/>
                </a:solidFill>
                <a:latin typeface="Arial" panose="020B0604020202020204" pitchFamily="34" charset="0"/>
                <a:cs typeface="Arial" panose="020B0604020202020204" pitchFamily="34" charset="0"/>
              </a:rPr>
              <a:t>BÀI 7</a:t>
            </a:r>
            <a:endParaRPr lang="en-US" sz="7200" dirty="0">
              <a:solidFill>
                <a:srgbClr val="000000"/>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2375" y="2957827"/>
            <a:ext cx="6724650" cy="67246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27AD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07291"/>
            <a:ext cx="424353" cy="410148"/>
            <a:chOff x="0" y="0"/>
            <a:chExt cx="565804" cy="546864"/>
          </a:xfrm>
        </p:grpSpPr>
        <p:sp>
          <p:nvSpPr>
            <p:cNvPr id="3" name="AutoShape 3"/>
            <p:cNvSpPr/>
            <p:nvPr/>
          </p:nvSpPr>
          <p:spPr>
            <a:xfrm>
              <a:off x="0" y="0"/>
              <a:ext cx="565804" cy="0"/>
            </a:xfrm>
            <a:prstGeom prst="line">
              <a:avLst/>
            </a:prstGeom>
            <a:ln w="63500" cap="rnd">
              <a:solidFill>
                <a:srgbClr val="F4F4F4"/>
              </a:solidFill>
              <a:prstDash val="solid"/>
              <a:headEnd type="none" w="sm" len="sm"/>
              <a:tailEnd type="none" w="sm" len="sm"/>
            </a:ln>
          </p:spPr>
        </p:sp>
        <p:sp>
          <p:nvSpPr>
            <p:cNvPr id="4" name="AutoShape 4"/>
            <p:cNvSpPr/>
            <p:nvPr/>
          </p:nvSpPr>
          <p:spPr>
            <a:xfrm>
              <a:off x="0" y="242488"/>
              <a:ext cx="565804" cy="0"/>
            </a:xfrm>
            <a:prstGeom prst="line">
              <a:avLst/>
            </a:prstGeom>
            <a:ln w="63500" cap="rnd">
              <a:solidFill>
                <a:srgbClr val="F4F4F4"/>
              </a:solidFill>
              <a:prstDash val="solid"/>
              <a:headEnd type="none" w="sm" len="sm"/>
              <a:tailEnd type="none" w="sm" len="sm"/>
            </a:ln>
          </p:spPr>
        </p:sp>
        <p:sp>
          <p:nvSpPr>
            <p:cNvPr id="5" name="AutoShape 5"/>
            <p:cNvSpPr/>
            <p:nvPr/>
          </p:nvSpPr>
          <p:spPr>
            <a:xfrm>
              <a:off x="0" y="484975"/>
              <a:ext cx="565804" cy="0"/>
            </a:xfrm>
            <a:prstGeom prst="line">
              <a:avLst/>
            </a:prstGeom>
            <a:ln w="63500" cap="rnd">
              <a:solidFill>
                <a:srgbClr val="F4F4F4"/>
              </a:solidFill>
              <a:prstDash val="solid"/>
              <a:headEnd type="none" w="sm" len="sm"/>
              <a:tailEnd type="none" w="sm" len="sm"/>
            </a:ln>
          </p:spPr>
        </p:sp>
      </p:grpSp>
      <p:grpSp>
        <p:nvGrpSpPr>
          <p:cNvPr id="6" name="Group 6"/>
          <p:cNvGrpSpPr/>
          <p:nvPr/>
        </p:nvGrpSpPr>
        <p:grpSpPr>
          <a:xfrm>
            <a:off x="1123950" y="2552700"/>
            <a:ext cx="15735300" cy="6629400"/>
            <a:chOff x="0" y="0"/>
            <a:chExt cx="3673411" cy="2686723"/>
          </a:xfrm>
        </p:grpSpPr>
        <p:sp>
          <p:nvSpPr>
            <p:cNvPr id="7" name="Freeform 7"/>
            <p:cNvSpPr/>
            <p:nvPr/>
          </p:nvSpPr>
          <p:spPr>
            <a:xfrm>
              <a:off x="0" y="0"/>
              <a:ext cx="3673411" cy="2686723"/>
            </a:xfrm>
            <a:custGeom>
              <a:avLst/>
              <a:gdLst/>
              <a:ahLst/>
              <a:cxnLst/>
              <a:rect l="l" t="t" r="r" b="b"/>
              <a:pathLst>
                <a:path w="3673411" h="2686723">
                  <a:moveTo>
                    <a:pt x="3548951" y="2686723"/>
                  </a:moveTo>
                  <a:lnTo>
                    <a:pt x="124460" y="2686723"/>
                  </a:lnTo>
                  <a:cubicBezTo>
                    <a:pt x="55880" y="2686723"/>
                    <a:pt x="0" y="2630843"/>
                    <a:pt x="0" y="2562263"/>
                  </a:cubicBezTo>
                  <a:lnTo>
                    <a:pt x="0" y="124460"/>
                  </a:lnTo>
                  <a:cubicBezTo>
                    <a:pt x="0" y="55880"/>
                    <a:pt x="55880" y="0"/>
                    <a:pt x="124460" y="0"/>
                  </a:cubicBezTo>
                  <a:lnTo>
                    <a:pt x="3548951" y="0"/>
                  </a:lnTo>
                  <a:cubicBezTo>
                    <a:pt x="3617531" y="0"/>
                    <a:pt x="3673411" y="55880"/>
                    <a:pt x="3673411" y="124460"/>
                  </a:cubicBezTo>
                  <a:lnTo>
                    <a:pt x="3673411" y="2562263"/>
                  </a:lnTo>
                  <a:cubicBezTo>
                    <a:pt x="3673411" y="2630843"/>
                    <a:pt x="3617531" y="2686723"/>
                    <a:pt x="3548951" y="2686723"/>
                  </a:cubicBezTo>
                  <a:close/>
                </a:path>
              </a:pathLst>
            </a:custGeom>
            <a:solidFill>
              <a:srgbClr val="FFFFFF"/>
            </a:solidFill>
          </p:spPr>
        </p:sp>
      </p:grpSp>
      <p:sp>
        <p:nvSpPr>
          <p:cNvPr id="11" name="TextBox 11"/>
          <p:cNvSpPr txBox="1"/>
          <p:nvPr/>
        </p:nvSpPr>
        <p:spPr>
          <a:xfrm>
            <a:off x="3810000" y="1102652"/>
            <a:ext cx="10363200" cy="859210"/>
          </a:xfrm>
          <a:prstGeom prst="rect">
            <a:avLst/>
          </a:prstGeom>
        </p:spPr>
        <p:txBody>
          <a:bodyPr wrap="square" lIns="0" tIns="0" rIns="0" bIns="0" rtlCol="0" anchor="t">
            <a:spAutoFit/>
          </a:bodyPr>
          <a:lstStyle/>
          <a:p>
            <a:pPr algn="ctr">
              <a:lnSpc>
                <a:spcPts val="6720"/>
              </a:lnSpc>
            </a:pPr>
            <a:r>
              <a:rPr lang="en-US" sz="5600" b="1" i="1" dirty="0" smtClean="0">
                <a:solidFill>
                  <a:srgbClr val="FFFFFF"/>
                </a:solidFill>
                <a:latin typeface="Arial" panose="020B0604020202020204" pitchFamily="34" charset="0"/>
                <a:cs typeface="Arial" panose="020B0604020202020204" pitchFamily="34" charset="0"/>
              </a:rPr>
              <a:t>1. </a:t>
            </a:r>
            <a:r>
              <a:rPr lang="en-US" sz="5600" b="1" i="1" dirty="0" err="1" smtClean="0">
                <a:solidFill>
                  <a:srgbClr val="FFFFFF"/>
                </a:solidFill>
                <a:latin typeface="Arial" panose="020B0604020202020204" pitchFamily="34" charset="0"/>
                <a:cs typeface="Arial" panose="020B0604020202020204" pitchFamily="34" charset="0"/>
              </a:rPr>
              <a:t>Khái</a:t>
            </a:r>
            <a:r>
              <a:rPr lang="en-US" sz="5600" b="1" i="1" dirty="0" smtClean="0">
                <a:solidFill>
                  <a:srgbClr val="FFFFFF"/>
                </a:solidFill>
                <a:latin typeface="Arial" panose="020B0604020202020204" pitchFamily="34" charset="0"/>
                <a:cs typeface="Arial" panose="020B0604020202020204" pitchFamily="34" charset="0"/>
              </a:rPr>
              <a:t> </a:t>
            </a:r>
            <a:r>
              <a:rPr lang="en-US" sz="5600" b="1" i="1" dirty="0" err="1" smtClean="0">
                <a:solidFill>
                  <a:srgbClr val="FFFFFF"/>
                </a:solidFill>
                <a:latin typeface="Arial" panose="020B0604020202020204" pitchFamily="34" charset="0"/>
                <a:cs typeface="Arial" panose="020B0604020202020204" pitchFamily="34" charset="0"/>
              </a:rPr>
              <a:t>niệm</a:t>
            </a:r>
            <a:r>
              <a:rPr lang="en-US" sz="5600" b="1" i="1" dirty="0" smtClean="0">
                <a:solidFill>
                  <a:srgbClr val="FFFFFF"/>
                </a:solidFill>
                <a:latin typeface="Arial" panose="020B0604020202020204" pitchFamily="34" charset="0"/>
                <a:cs typeface="Arial" panose="020B0604020202020204" pitchFamily="34" charset="0"/>
              </a:rPr>
              <a:t> về </a:t>
            </a:r>
            <a:r>
              <a:rPr lang="en-US" sz="5600" b="1" i="1" dirty="0" err="1" smtClean="0">
                <a:solidFill>
                  <a:srgbClr val="FFFFFF"/>
                </a:solidFill>
                <a:latin typeface="Arial" panose="020B0604020202020204" pitchFamily="34" charset="0"/>
                <a:cs typeface="Arial" panose="020B0604020202020204" pitchFamily="34" charset="0"/>
              </a:rPr>
              <a:t>thơ</a:t>
            </a:r>
            <a:endParaRPr lang="en-US" sz="5600" b="1" i="1" dirty="0">
              <a:solidFill>
                <a:srgbClr val="FFFFFF"/>
              </a:solidFill>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2"/>
          <a:srcRect/>
          <a:stretch>
            <a:fillRect/>
          </a:stretch>
        </p:blipFill>
        <p:spPr>
          <a:xfrm>
            <a:off x="-79159" y="6078707"/>
            <a:ext cx="3064424" cy="4190665"/>
          </a:xfrm>
          <a:prstGeom prst="rect">
            <a:avLst/>
          </a:prstGeom>
        </p:spPr>
      </p:pic>
      <p:grpSp>
        <p:nvGrpSpPr>
          <p:cNvPr id="13" name="Group 13"/>
          <p:cNvGrpSpPr/>
          <p:nvPr/>
        </p:nvGrpSpPr>
        <p:grpSpPr>
          <a:xfrm>
            <a:off x="16764000" y="9541608"/>
            <a:ext cx="589479" cy="195074"/>
            <a:chOff x="0" y="0"/>
            <a:chExt cx="1297145" cy="429260"/>
          </a:xfrm>
        </p:grpSpPr>
        <p:sp>
          <p:nvSpPr>
            <p:cNvPr id="14" name="Freeform 14"/>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F4F4F4"/>
            </a:solidFill>
          </p:spPr>
        </p:sp>
      </p:grpSp>
      <p:sp>
        <p:nvSpPr>
          <p:cNvPr id="15" name="Rectangle 14"/>
          <p:cNvSpPr/>
          <p:nvPr/>
        </p:nvSpPr>
        <p:spPr>
          <a:xfrm>
            <a:off x="2038350" y="3143539"/>
            <a:ext cx="13906500" cy="5355312"/>
          </a:xfrm>
          <a:prstGeom prst="rect">
            <a:avLst/>
          </a:prstGeom>
        </p:spPr>
        <p:txBody>
          <a:bodyPr wrap="square">
            <a:spAutoFit/>
          </a:bodyPr>
          <a:lstStyle/>
          <a:p>
            <a:pPr algn="just">
              <a:lnSpc>
                <a:spcPct val="150000"/>
              </a:lnSpc>
            </a:pPr>
            <a:r>
              <a:rPr lang="vi-VN" sz="3800" dirty="0">
                <a:ea typeface="Arial" panose="020B0604020202020204" pitchFamily="34" charset="0"/>
                <a:cs typeface="Times New Roman" panose="02020603050405020304" pitchFamily="18" charset="0"/>
              </a:rPr>
              <a:t>- Thơ thuộc loại tác phẩm trữ tình, thiên về diễn tả tình cảm, cảm xúc của nhà thơ. </a:t>
            </a:r>
            <a:endParaRPr lang="en-US" sz="3800" dirty="0">
              <a:ea typeface="Arial" panose="020B0604020202020204" pitchFamily="34" charset="0"/>
              <a:cs typeface="Times New Roman" panose="02020603050405020304" pitchFamily="18" charset="0"/>
            </a:endParaRPr>
          </a:p>
          <a:p>
            <a:pPr marL="571500" indent="-571500" algn="just">
              <a:lnSpc>
                <a:spcPct val="150000"/>
              </a:lnSpc>
              <a:buFontTx/>
              <a:buChar char="-"/>
            </a:pPr>
            <a:r>
              <a:rPr lang="vi-VN" sz="3800" dirty="0" smtClean="0">
                <a:ea typeface="Arial" panose="020B0604020202020204" pitchFamily="34" charset="0"/>
                <a:cs typeface="Times New Roman" panose="02020603050405020304" pitchFamily="18" charset="0"/>
              </a:rPr>
              <a:t>Thơ </a:t>
            </a:r>
            <a:r>
              <a:rPr lang="vi-VN" sz="3800" dirty="0">
                <a:ea typeface="Arial" panose="020B0604020202020204" pitchFamily="34" charset="0"/>
                <a:cs typeface="Times New Roman" panose="02020603050405020304" pitchFamily="18" charset="0"/>
              </a:rPr>
              <a:t>có hình thức cấu tạo đặc biệt</a:t>
            </a:r>
            <a:r>
              <a:rPr lang="vi-VN" sz="3800" dirty="0" smtClean="0">
                <a:ea typeface="Arial" panose="020B0604020202020204" pitchFamily="34" charset="0"/>
                <a:cs typeface="Times New Roman" panose="02020603050405020304" pitchFamily="18" charset="0"/>
              </a:rPr>
              <a:t>.</a:t>
            </a:r>
            <a:endParaRPr lang="en-US" sz="3800" dirty="0" smtClean="0">
              <a:ea typeface="Arial" panose="020B0604020202020204" pitchFamily="34" charset="0"/>
              <a:cs typeface="Times New Roman" panose="02020603050405020304" pitchFamily="18" charset="0"/>
            </a:endParaRPr>
          </a:p>
          <a:p>
            <a:pPr marL="571500" indent="-571500" algn="just">
              <a:lnSpc>
                <a:spcPct val="150000"/>
              </a:lnSpc>
              <a:buFontTx/>
              <a:buChar char="-"/>
            </a:pPr>
            <a:r>
              <a:rPr lang="vi-VN" sz="3800" dirty="0" smtClean="0">
                <a:ea typeface="Arial" panose="020B0604020202020204" pitchFamily="34" charset="0"/>
                <a:cs typeface="Times New Roman" panose="02020603050405020304" pitchFamily="18" charset="0"/>
              </a:rPr>
              <a:t>Thơ </a:t>
            </a:r>
            <a:r>
              <a:rPr lang="vi-VN" sz="3800" dirty="0">
                <a:ea typeface="Arial" panose="020B0604020202020204" pitchFamily="34" charset="0"/>
                <a:cs typeface="Times New Roman" panose="02020603050405020304" pitchFamily="18" charset="0"/>
              </a:rPr>
              <a:t>cách luật có quy tắc nhất định về số câu, số chữ, gieo vần,... Thơ tự do thì không như vậy. Bài thơ tự do có thể liên mạch hoặc chia thành các khổ thơ.</a:t>
            </a:r>
            <a:endParaRPr lang="en-US" sz="3800" dirty="0">
              <a:effectLst/>
              <a:ea typeface="Arial" panose="020B060402020202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animEffect transition="in" filter="barn(inVertical)">
                                      <p:cBhvr>
                                        <p:cTn id="23" dur="500"/>
                                        <p:tgtEl>
                                          <p:spTgt spid="1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5">
                                            <p:txEl>
                                              <p:pRg st="1" end="1"/>
                                            </p:txEl>
                                          </p:spTgt>
                                        </p:tgtEl>
                                        <p:attrNameLst>
                                          <p:attrName>style.visibility</p:attrName>
                                        </p:attrNameLst>
                                      </p:cBhvr>
                                      <p:to>
                                        <p:strVal val="visible"/>
                                      </p:to>
                                    </p:set>
                                    <p:animEffect transition="in" filter="barn(inVertical)">
                                      <p:cBhvr>
                                        <p:cTn id="28" dur="500"/>
                                        <p:tgtEl>
                                          <p:spTgt spid="1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5">
                                            <p:txEl>
                                              <p:pRg st="2" end="2"/>
                                            </p:txEl>
                                          </p:spTgt>
                                        </p:tgtEl>
                                        <p:attrNameLst>
                                          <p:attrName>style.visibility</p:attrName>
                                        </p:attrNameLst>
                                      </p:cBhvr>
                                      <p:to>
                                        <p:strVal val="visible"/>
                                      </p:to>
                                    </p:set>
                                    <p:animEffect transition="in" filter="barn(inVertical)">
                                      <p:cBhvr>
                                        <p:cTn id="33"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27AD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07291"/>
            <a:ext cx="424353" cy="410148"/>
            <a:chOff x="0" y="0"/>
            <a:chExt cx="565804" cy="546864"/>
          </a:xfrm>
        </p:grpSpPr>
        <p:sp>
          <p:nvSpPr>
            <p:cNvPr id="3" name="AutoShape 3"/>
            <p:cNvSpPr/>
            <p:nvPr/>
          </p:nvSpPr>
          <p:spPr>
            <a:xfrm>
              <a:off x="0" y="0"/>
              <a:ext cx="565804" cy="0"/>
            </a:xfrm>
            <a:prstGeom prst="line">
              <a:avLst/>
            </a:prstGeom>
            <a:ln w="63500" cap="rnd">
              <a:solidFill>
                <a:srgbClr val="F4F4F4"/>
              </a:solidFill>
              <a:prstDash val="solid"/>
              <a:headEnd type="none" w="sm" len="sm"/>
              <a:tailEnd type="none" w="sm" len="sm"/>
            </a:ln>
          </p:spPr>
        </p:sp>
        <p:sp>
          <p:nvSpPr>
            <p:cNvPr id="4" name="AutoShape 4"/>
            <p:cNvSpPr/>
            <p:nvPr/>
          </p:nvSpPr>
          <p:spPr>
            <a:xfrm>
              <a:off x="0" y="242488"/>
              <a:ext cx="565804" cy="0"/>
            </a:xfrm>
            <a:prstGeom prst="line">
              <a:avLst/>
            </a:prstGeom>
            <a:ln w="63500" cap="rnd">
              <a:solidFill>
                <a:srgbClr val="F4F4F4"/>
              </a:solidFill>
              <a:prstDash val="solid"/>
              <a:headEnd type="none" w="sm" len="sm"/>
              <a:tailEnd type="none" w="sm" len="sm"/>
            </a:ln>
          </p:spPr>
        </p:sp>
        <p:sp>
          <p:nvSpPr>
            <p:cNvPr id="5" name="AutoShape 5"/>
            <p:cNvSpPr/>
            <p:nvPr/>
          </p:nvSpPr>
          <p:spPr>
            <a:xfrm>
              <a:off x="0" y="484975"/>
              <a:ext cx="565804" cy="0"/>
            </a:xfrm>
            <a:prstGeom prst="line">
              <a:avLst/>
            </a:prstGeom>
            <a:ln w="63500" cap="rnd">
              <a:solidFill>
                <a:srgbClr val="F4F4F4"/>
              </a:solidFill>
              <a:prstDash val="solid"/>
              <a:headEnd type="none" w="sm" len="sm"/>
              <a:tailEnd type="none" w="sm" len="sm"/>
            </a:ln>
          </p:spPr>
        </p:sp>
      </p:grpSp>
      <p:grpSp>
        <p:nvGrpSpPr>
          <p:cNvPr id="6" name="Group 6"/>
          <p:cNvGrpSpPr/>
          <p:nvPr/>
        </p:nvGrpSpPr>
        <p:grpSpPr>
          <a:xfrm>
            <a:off x="1371600" y="2599769"/>
            <a:ext cx="15735300" cy="6629400"/>
            <a:chOff x="0" y="0"/>
            <a:chExt cx="3673411" cy="2686723"/>
          </a:xfrm>
        </p:grpSpPr>
        <p:sp>
          <p:nvSpPr>
            <p:cNvPr id="7" name="Freeform 7"/>
            <p:cNvSpPr/>
            <p:nvPr/>
          </p:nvSpPr>
          <p:spPr>
            <a:xfrm>
              <a:off x="0" y="0"/>
              <a:ext cx="3673411" cy="2686723"/>
            </a:xfrm>
            <a:custGeom>
              <a:avLst/>
              <a:gdLst/>
              <a:ahLst/>
              <a:cxnLst/>
              <a:rect l="l" t="t" r="r" b="b"/>
              <a:pathLst>
                <a:path w="3673411" h="2686723">
                  <a:moveTo>
                    <a:pt x="3548951" y="2686723"/>
                  </a:moveTo>
                  <a:lnTo>
                    <a:pt x="124460" y="2686723"/>
                  </a:lnTo>
                  <a:cubicBezTo>
                    <a:pt x="55880" y="2686723"/>
                    <a:pt x="0" y="2630843"/>
                    <a:pt x="0" y="2562263"/>
                  </a:cubicBezTo>
                  <a:lnTo>
                    <a:pt x="0" y="124460"/>
                  </a:lnTo>
                  <a:cubicBezTo>
                    <a:pt x="0" y="55880"/>
                    <a:pt x="55880" y="0"/>
                    <a:pt x="124460" y="0"/>
                  </a:cubicBezTo>
                  <a:lnTo>
                    <a:pt x="3548951" y="0"/>
                  </a:lnTo>
                  <a:cubicBezTo>
                    <a:pt x="3617531" y="0"/>
                    <a:pt x="3673411" y="55880"/>
                    <a:pt x="3673411" y="124460"/>
                  </a:cubicBezTo>
                  <a:lnTo>
                    <a:pt x="3673411" y="2562263"/>
                  </a:lnTo>
                  <a:cubicBezTo>
                    <a:pt x="3673411" y="2630843"/>
                    <a:pt x="3617531" y="2686723"/>
                    <a:pt x="3548951" y="2686723"/>
                  </a:cubicBezTo>
                  <a:close/>
                </a:path>
              </a:pathLst>
            </a:custGeom>
            <a:solidFill>
              <a:srgbClr val="FFFFFF"/>
            </a:solidFill>
          </p:spPr>
        </p:sp>
      </p:grpSp>
      <p:sp>
        <p:nvSpPr>
          <p:cNvPr id="11" name="TextBox 11"/>
          <p:cNvSpPr txBox="1"/>
          <p:nvPr/>
        </p:nvSpPr>
        <p:spPr>
          <a:xfrm>
            <a:off x="2590800" y="586931"/>
            <a:ext cx="13677900" cy="1718419"/>
          </a:xfrm>
          <a:prstGeom prst="rect">
            <a:avLst/>
          </a:prstGeom>
        </p:spPr>
        <p:txBody>
          <a:bodyPr wrap="square" lIns="0" tIns="0" rIns="0" bIns="0" rtlCol="0" anchor="t">
            <a:spAutoFit/>
          </a:bodyPr>
          <a:lstStyle/>
          <a:p>
            <a:pPr algn="ctr">
              <a:lnSpc>
                <a:spcPts val="6720"/>
              </a:lnSpc>
            </a:pPr>
            <a:r>
              <a:rPr lang="en-US" sz="5600" b="1" i="1" dirty="0" smtClean="0">
                <a:solidFill>
                  <a:srgbClr val="FFFFFF"/>
                </a:solidFill>
                <a:latin typeface="Arial" panose="020B0604020202020204" pitchFamily="34" charset="0"/>
                <a:cs typeface="Arial" panose="020B0604020202020204" pitchFamily="34" charset="0"/>
              </a:rPr>
              <a:t>2. </a:t>
            </a:r>
            <a:r>
              <a:rPr lang="en-US" sz="5600" b="1" i="1" dirty="0" err="1" smtClean="0">
                <a:solidFill>
                  <a:srgbClr val="FFFFFF"/>
                </a:solidFill>
                <a:latin typeface="Arial" panose="020B0604020202020204" pitchFamily="34" charset="0"/>
                <a:cs typeface="Arial" panose="020B0604020202020204" pitchFamily="34" charset="0"/>
              </a:rPr>
              <a:t>Vai</a:t>
            </a:r>
            <a:r>
              <a:rPr lang="en-US" sz="5600" b="1" i="1" dirty="0" smtClean="0">
                <a:solidFill>
                  <a:srgbClr val="FFFFFF"/>
                </a:solidFill>
                <a:latin typeface="Arial" panose="020B0604020202020204" pitchFamily="34" charset="0"/>
                <a:cs typeface="Arial" panose="020B0604020202020204" pitchFamily="34" charset="0"/>
              </a:rPr>
              <a:t> </a:t>
            </a:r>
            <a:r>
              <a:rPr lang="en-US" sz="5600" b="1" i="1" dirty="0" err="1" smtClean="0">
                <a:solidFill>
                  <a:srgbClr val="FFFFFF"/>
                </a:solidFill>
                <a:latin typeface="Arial" panose="020B0604020202020204" pitchFamily="34" charset="0"/>
                <a:cs typeface="Arial" panose="020B0604020202020204" pitchFamily="34" charset="0"/>
              </a:rPr>
              <a:t>trò</a:t>
            </a:r>
            <a:r>
              <a:rPr lang="en-US" sz="5600" b="1" i="1" dirty="0" smtClean="0">
                <a:solidFill>
                  <a:srgbClr val="FFFFFF"/>
                </a:solidFill>
                <a:latin typeface="Arial" panose="020B0604020202020204" pitchFamily="34" charset="0"/>
                <a:cs typeface="Arial" panose="020B0604020202020204" pitchFamily="34" charset="0"/>
              </a:rPr>
              <a:t> của </a:t>
            </a:r>
            <a:r>
              <a:rPr lang="en-US" sz="5600" b="1" i="1" dirty="0" err="1" smtClean="0">
                <a:solidFill>
                  <a:srgbClr val="FFFFFF"/>
                </a:solidFill>
                <a:latin typeface="Arial" panose="020B0604020202020204" pitchFamily="34" charset="0"/>
                <a:cs typeface="Arial" panose="020B0604020202020204" pitchFamily="34" charset="0"/>
              </a:rPr>
              <a:t>yếu</a:t>
            </a:r>
            <a:r>
              <a:rPr lang="en-US" sz="5600" b="1" i="1" dirty="0" smtClean="0">
                <a:solidFill>
                  <a:srgbClr val="FFFFFF"/>
                </a:solidFill>
                <a:latin typeface="Arial" panose="020B0604020202020204" pitchFamily="34" charset="0"/>
                <a:cs typeface="Arial" panose="020B0604020202020204" pitchFamily="34" charset="0"/>
              </a:rPr>
              <a:t> </a:t>
            </a:r>
            <a:r>
              <a:rPr lang="en-US" sz="5600" b="1" i="1" dirty="0" err="1" smtClean="0">
                <a:solidFill>
                  <a:srgbClr val="FFFFFF"/>
                </a:solidFill>
                <a:latin typeface="Arial" panose="020B0604020202020204" pitchFamily="34" charset="0"/>
                <a:cs typeface="Arial" panose="020B0604020202020204" pitchFamily="34" charset="0"/>
              </a:rPr>
              <a:t>tố</a:t>
            </a:r>
            <a:r>
              <a:rPr lang="en-US" sz="5600" b="1" i="1" dirty="0" smtClean="0">
                <a:solidFill>
                  <a:srgbClr val="FFFFFF"/>
                </a:solidFill>
                <a:latin typeface="Arial" panose="020B0604020202020204" pitchFamily="34" charset="0"/>
                <a:cs typeface="Arial" panose="020B0604020202020204" pitchFamily="34" charset="0"/>
              </a:rPr>
              <a:t> tự </a:t>
            </a:r>
            <a:r>
              <a:rPr lang="en-US" sz="5600" b="1" i="1" dirty="0" err="1" smtClean="0">
                <a:solidFill>
                  <a:srgbClr val="FFFFFF"/>
                </a:solidFill>
                <a:latin typeface="Arial" panose="020B0604020202020204" pitchFamily="34" charset="0"/>
                <a:cs typeface="Arial" panose="020B0604020202020204" pitchFamily="34" charset="0"/>
              </a:rPr>
              <a:t>sự</a:t>
            </a:r>
            <a:r>
              <a:rPr lang="en-US" sz="5600" b="1" i="1" dirty="0" smtClean="0">
                <a:solidFill>
                  <a:srgbClr val="FFFFFF"/>
                </a:solidFill>
                <a:latin typeface="Arial" panose="020B0604020202020204" pitchFamily="34" charset="0"/>
                <a:cs typeface="Arial" panose="020B0604020202020204" pitchFamily="34" charset="0"/>
              </a:rPr>
              <a:t> </a:t>
            </a:r>
            <a:r>
              <a:rPr lang="en-US" sz="5600" b="1" i="1" dirty="0" err="1" smtClean="0">
                <a:solidFill>
                  <a:srgbClr val="FFFFFF"/>
                </a:solidFill>
                <a:latin typeface="Arial" panose="020B0604020202020204" pitchFamily="34" charset="0"/>
                <a:cs typeface="Arial" panose="020B0604020202020204" pitchFamily="34" charset="0"/>
              </a:rPr>
              <a:t>và</a:t>
            </a:r>
            <a:r>
              <a:rPr lang="en-US" sz="5600" b="1" i="1" dirty="0" smtClean="0">
                <a:solidFill>
                  <a:srgbClr val="FFFFFF"/>
                </a:solidFill>
                <a:latin typeface="Arial" panose="020B0604020202020204" pitchFamily="34" charset="0"/>
                <a:cs typeface="Arial" panose="020B0604020202020204" pitchFamily="34" charset="0"/>
              </a:rPr>
              <a:t> </a:t>
            </a:r>
            <a:r>
              <a:rPr lang="en-US" sz="5600" b="1" i="1" dirty="0" err="1" smtClean="0">
                <a:solidFill>
                  <a:srgbClr val="FFFFFF"/>
                </a:solidFill>
                <a:latin typeface="Arial" panose="020B0604020202020204" pitchFamily="34" charset="0"/>
                <a:cs typeface="Arial" panose="020B0604020202020204" pitchFamily="34" charset="0"/>
              </a:rPr>
              <a:t>miêu</a:t>
            </a:r>
            <a:r>
              <a:rPr lang="en-US" sz="5600" b="1" i="1" dirty="0" smtClean="0">
                <a:solidFill>
                  <a:srgbClr val="FFFFFF"/>
                </a:solidFill>
                <a:latin typeface="Arial" panose="020B0604020202020204" pitchFamily="34" charset="0"/>
                <a:cs typeface="Arial" panose="020B0604020202020204" pitchFamily="34" charset="0"/>
              </a:rPr>
              <a:t> </a:t>
            </a:r>
            <a:r>
              <a:rPr lang="en-US" sz="5600" b="1" i="1" dirty="0" err="1" smtClean="0">
                <a:solidFill>
                  <a:srgbClr val="FFFFFF"/>
                </a:solidFill>
                <a:latin typeface="Arial" panose="020B0604020202020204" pitchFamily="34" charset="0"/>
                <a:cs typeface="Arial" panose="020B0604020202020204" pitchFamily="34" charset="0"/>
              </a:rPr>
              <a:t>tả</a:t>
            </a:r>
            <a:r>
              <a:rPr lang="en-US" sz="5600" b="1" i="1" dirty="0" smtClean="0">
                <a:solidFill>
                  <a:srgbClr val="FFFFFF"/>
                </a:solidFill>
                <a:latin typeface="Arial" panose="020B0604020202020204" pitchFamily="34" charset="0"/>
                <a:cs typeface="Arial" panose="020B0604020202020204" pitchFamily="34" charset="0"/>
              </a:rPr>
              <a:t> trong </a:t>
            </a:r>
            <a:r>
              <a:rPr lang="en-US" sz="5600" b="1" i="1" dirty="0" err="1" smtClean="0">
                <a:solidFill>
                  <a:srgbClr val="FFFFFF"/>
                </a:solidFill>
                <a:latin typeface="Arial" panose="020B0604020202020204" pitchFamily="34" charset="0"/>
                <a:cs typeface="Arial" panose="020B0604020202020204" pitchFamily="34" charset="0"/>
              </a:rPr>
              <a:t>thơ</a:t>
            </a:r>
            <a:r>
              <a:rPr lang="en-US" sz="5600" b="1" i="1" dirty="0" smtClean="0">
                <a:solidFill>
                  <a:srgbClr val="FFFFFF"/>
                </a:solidFill>
                <a:latin typeface="Arial" panose="020B0604020202020204" pitchFamily="34" charset="0"/>
                <a:cs typeface="Arial" panose="020B0604020202020204" pitchFamily="34" charset="0"/>
              </a:rPr>
              <a:t>, </a:t>
            </a:r>
            <a:r>
              <a:rPr lang="en-US" sz="5600" b="1" i="1" dirty="0" err="1" smtClean="0">
                <a:solidFill>
                  <a:srgbClr val="FFFFFF"/>
                </a:solidFill>
                <a:latin typeface="Arial" panose="020B0604020202020204" pitchFamily="34" charset="0"/>
                <a:cs typeface="Arial" panose="020B0604020202020204" pitchFamily="34" charset="0"/>
              </a:rPr>
              <a:t>ngôn</a:t>
            </a:r>
            <a:r>
              <a:rPr lang="en-US" sz="5600" b="1" i="1" dirty="0" smtClean="0">
                <a:solidFill>
                  <a:srgbClr val="FFFFFF"/>
                </a:solidFill>
                <a:latin typeface="Arial" panose="020B0604020202020204" pitchFamily="34" charset="0"/>
                <a:cs typeface="Arial" panose="020B0604020202020204" pitchFamily="34" charset="0"/>
              </a:rPr>
              <a:t> </a:t>
            </a:r>
            <a:r>
              <a:rPr lang="en-US" sz="5600" b="1" i="1" dirty="0" err="1" smtClean="0">
                <a:solidFill>
                  <a:srgbClr val="FFFFFF"/>
                </a:solidFill>
                <a:latin typeface="Arial" panose="020B0604020202020204" pitchFamily="34" charset="0"/>
                <a:cs typeface="Arial" panose="020B0604020202020204" pitchFamily="34" charset="0"/>
              </a:rPr>
              <a:t>ngữ</a:t>
            </a:r>
            <a:r>
              <a:rPr lang="en-US" sz="5600" b="1" i="1" dirty="0" smtClean="0">
                <a:solidFill>
                  <a:srgbClr val="FFFFFF"/>
                </a:solidFill>
                <a:latin typeface="Arial" panose="020B0604020202020204" pitchFamily="34" charset="0"/>
                <a:cs typeface="Arial" panose="020B0604020202020204" pitchFamily="34" charset="0"/>
              </a:rPr>
              <a:t> </a:t>
            </a:r>
            <a:r>
              <a:rPr lang="en-US" sz="5600" b="1" i="1" dirty="0" err="1" smtClean="0">
                <a:solidFill>
                  <a:srgbClr val="FFFFFF"/>
                </a:solidFill>
                <a:latin typeface="Arial" panose="020B0604020202020204" pitchFamily="34" charset="0"/>
                <a:cs typeface="Arial" panose="020B0604020202020204" pitchFamily="34" charset="0"/>
              </a:rPr>
              <a:t>thơ</a:t>
            </a:r>
            <a:endParaRPr lang="en-US" sz="5600" b="1" i="1" dirty="0">
              <a:solidFill>
                <a:srgbClr val="FFFFFF"/>
              </a:solidFill>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2"/>
          <a:srcRect/>
          <a:stretch>
            <a:fillRect/>
          </a:stretch>
        </p:blipFill>
        <p:spPr>
          <a:xfrm>
            <a:off x="-503512" y="6096335"/>
            <a:ext cx="3064424" cy="4190665"/>
          </a:xfrm>
          <a:prstGeom prst="rect">
            <a:avLst/>
          </a:prstGeom>
        </p:spPr>
      </p:pic>
      <p:grpSp>
        <p:nvGrpSpPr>
          <p:cNvPr id="13" name="Group 13"/>
          <p:cNvGrpSpPr/>
          <p:nvPr/>
        </p:nvGrpSpPr>
        <p:grpSpPr>
          <a:xfrm>
            <a:off x="16764000" y="9541608"/>
            <a:ext cx="589479" cy="195074"/>
            <a:chOff x="0" y="0"/>
            <a:chExt cx="1297145" cy="429260"/>
          </a:xfrm>
        </p:grpSpPr>
        <p:sp>
          <p:nvSpPr>
            <p:cNvPr id="14" name="Freeform 14"/>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F4F4F4"/>
            </a:solidFill>
          </p:spPr>
        </p:sp>
      </p:grpSp>
      <p:sp>
        <p:nvSpPr>
          <p:cNvPr id="15" name="Rectangle 14"/>
          <p:cNvSpPr/>
          <p:nvPr/>
        </p:nvSpPr>
        <p:spPr>
          <a:xfrm>
            <a:off x="2000250" y="3056969"/>
            <a:ext cx="14516100" cy="5447645"/>
          </a:xfrm>
          <a:prstGeom prst="rect">
            <a:avLst/>
          </a:prstGeom>
        </p:spPr>
        <p:txBody>
          <a:bodyPr wrap="square">
            <a:spAutoFit/>
          </a:bodyPr>
          <a:lstStyle/>
          <a:p>
            <a:pPr algn="just">
              <a:lnSpc>
                <a:spcPct val="150000"/>
              </a:lnSpc>
            </a:pPr>
            <a:r>
              <a:rPr lang="vi-VN" sz="4200" b="1" dirty="0">
                <a:ea typeface="Arial" panose="020B0604020202020204" pitchFamily="34" charset="0"/>
                <a:cs typeface="Times New Roman" panose="02020603050405020304" pitchFamily="18" charset="0"/>
              </a:rPr>
              <a:t>a) Tìm hiểu vai trò của yếu tố tự sự và miêu tả trong thơ</a:t>
            </a:r>
          </a:p>
          <a:p>
            <a:pPr algn="just">
              <a:lnSpc>
                <a:spcPct val="150000"/>
              </a:lnSpc>
            </a:pPr>
            <a:r>
              <a:rPr lang="vi-VN" sz="3800" dirty="0">
                <a:ea typeface="Arial" panose="020B0604020202020204" pitchFamily="34" charset="0"/>
                <a:cs typeface="Times New Roman" panose="02020603050405020304" pitchFamily="18" charset="0"/>
              </a:rPr>
              <a:t>- Yếu tố miêu tả góp phân làm rõ đặc điểm, tính chất của sự vật, hiện tượng.</a:t>
            </a:r>
          </a:p>
          <a:p>
            <a:pPr algn="just">
              <a:lnSpc>
                <a:spcPct val="150000"/>
              </a:lnSpc>
            </a:pPr>
            <a:r>
              <a:rPr lang="vi-VN" sz="3800" dirty="0">
                <a:ea typeface="Arial" panose="020B0604020202020204" pitchFamily="34" charset="0"/>
                <a:cs typeface="Times New Roman" panose="02020603050405020304" pitchFamily="18" charset="0"/>
              </a:rPr>
              <a:t>-  Yếu tố tự sự được dùng để thuật lại sự việc, câu chuyện khi cần. </a:t>
            </a:r>
          </a:p>
          <a:p>
            <a:pPr algn="just">
              <a:lnSpc>
                <a:spcPct val="150000"/>
              </a:lnSpc>
            </a:pPr>
            <a:r>
              <a:rPr lang="vi-VN" sz="3800" dirty="0">
                <a:ea typeface="Arial" panose="020B0604020202020204" pitchFamily="34" charset="0"/>
                <a:cs typeface="Times New Roman" panose="02020603050405020304" pitchFamily="18" charset="0"/>
              </a:rPr>
              <a:t>- Cả hai yếu tố đều làm cho bài thơ thêm gợi tả, hấp dẫn; giúp cho việc thể hiện tình cảm, cảm xúc trong thơ thêm sâu sắc, độc đáo.</a:t>
            </a:r>
          </a:p>
        </p:txBody>
      </p:sp>
    </p:spTree>
    <p:extLst>
      <p:ext uri="{BB962C8B-B14F-4D97-AF65-F5344CB8AC3E}">
        <p14:creationId xmlns:p14="http://schemas.microsoft.com/office/powerpoint/2010/main" val="32713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 calcmode="lin" valueType="num">
                                      <p:cBhvr additive="base">
                                        <p:cTn id="1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18" dur="500"/>
                                        <p:tgtEl>
                                          <p:spTgt spid="1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5">
                                            <p:txEl>
                                              <p:pRg st="2" end="2"/>
                                            </p:txEl>
                                          </p:spTgt>
                                        </p:tgtEl>
                                        <p:attrNameLst>
                                          <p:attrName>style.visibility</p:attrName>
                                        </p:attrNameLst>
                                      </p:cBhvr>
                                      <p:to>
                                        <p:strVal val="visible"/>
                                      </p:to>
                                    </p:set>
                                    <p:animEffect transition="in" filter="randombar(horizontal)">
                                      <p:cBhvr>
                                        <p:cTn id="23" dur="500"/>
                                        <p:tgtEl>
                                          <p:spTgt spid="1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5">
                                            <p:txEl>
                                              <p:pRg st="3" end="3"/>
                                            </p:txEl>
                                          </p:spTgt>
                                        </p:tgtEl>
                                        <p:attrNameLst>
                                          <p:attrName>style.visibility</p:attrName>
                                        </p:attrNameLst>
                                      </p:cBhvr>
                                      <p:to>
                                        <p:strVal val="visible"/>
                                      </p:to>
                                    </p:set>
                                    <p:animEffect transition="in" filter="randombar(horizontal)">
                                      <p:cBhvr>
                                        <p:cTn id="28"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27AD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07291"/>
            <a:ext cx="424353" cy="410148"/>
            <a:chOff x="0" y="0"/>
            <a:chExt cx="565804" cy="546864"/>
          </a:xfrm>
        </p:grpSpPr>
        <p:sp>
          <p:nvSpPr>
            <p:cNvPr id="3" name="AutoShape 3"/>
            <p:cNvSpPr/>
            <p:nvPr/>
          </p:nvSpPr>
          <p:spPr>
            <a:xfrm>
              <a:off x="0" y="0"/>
              <a:ext cx="565804" cy="0"/>
            </a:xfrm>
            <a:prstGeom prst="line">
              <a:avLst/>
            </a:prstGeom>
            <a:ln w="63500" cap="rnd">
              <a:solidFill>
                <a:srgbClr val="F4F4F4"/>
              </a:solidFill>
              <a:prstDash val="solid"/>
              <a:headEnd type="none" w="sm" len="sm"/>
              <a:tailEnd type="none" w="sm" len="sm"/>
            </a:ln>
          </p:spPr>
        </p:sp>
        <p:sp>
          <p:nvSpPr>
            <p:cNvPr id="4" name="AutoShape 4"/>
            <p:cNvSpPr/>
            <p:nvPr/>
          </p:nvSpPr>
          <p:spPr>
            <a:xfrm>
              <a:off x="0" y="242488"/>
              <a:ext cx="565804" cy="0"/>
            </a:xfrm>
            <a:prstGeom prst="line">
              <a:avLst/>
            </a:prstGeom>
            <a:ln w="63500" cap="rnd">
              <a:solidFill>
                <a:srgbClr val="F4F4F4"/>
              </a:solidFill>
              <a:prstDash val="solid"/>
              <a:headEnd type="none" w="sm" len="sm"/>
              <a:tailEnd type="none" w="sm" len="sm"/>
            </a:ln>
          </p:spPr>
        </p:sp>
        <p:sp>
          <p:nvSpPr>
            <p:cNvPr id="5" name="AutoShape 5"/>
            <p:cNvSpPr/>
            <p:nvPr/>
          </p:nvSpPr>
          <p:spPr>
            <a:xfrm>
              <a:off x="0" y="484975"/>
              <a:ext cx="565804" cy="0"/>
            </a:xfrm>
            <a:prstGeom prst="line">
              <a:avLst/>
            </a:prstGeom>
            <a:ln w="63500" cap="rnd">
              <a:solidFill>
                <a:srgbClr val="F4F4F4"/>
              </a:solidFill>
              <a:prstDash val="solid"/>
              <a:headEnd type="none" w="sm" len="sm"/>
              <a:tailEnd type="none" w="sm" len="sm"/>
            </a:ln>
          </p:spPr>
        </p:sp>
      </p:grpSp>
      <p:grpSp>
        <p:nvGrpSpPr>
          <p:cNvPr id="6" name="Group 6"/>
          <p:cNvGrpSpPr/>
          <p:nvPr/>
        </p:nvGrpSpPr>
        <p:grpSpPr>
          <a:xfrm>
            <a:off x="1371600" y="2599769"/>
            <a:ext cx="15735300" cy="6629400"/>
            <a:chOff x="0" y="0"/>
            <a:chExt cx="3673411" cy="2686723"/>
          </a:xfrm>
        </p:grpSpPr>
        <p:sp>
          <p:nvSpPr>
            <p:cNvPr id="7" name="Freeform 7"/>
            <p:cNvSpPr/>
            <p:nvPr/>
          </p:nvSpPr>
          <p:spPr>
            <a:xfrm>
              <a:off x="0" y="0"/>
              <a:ext cx="3673411" cy="2686723"/>
            </a:xfrm>
            <a:custGeom>
              <a:avLst/>
              <a:gdLst/>
              <a:ahLst/>
              <a:cxnLst/>
              <a:rect l="l" t="t" r="r" b="b"/>
              <a:pathLst>
                <a:path w="3673411" h="2686723">
                  <a:moveTo>
                    <a:pt x="3548951" y="2686723"/>
                  </a:moveTo>
                  <a:lnTo>
                    <a:pt x="124460" y="2686723"/>
                  </a:lnTo>
                  <a:cubicBezTo>
                    <a:pt x="55880" y="2686723"/>
                    <a:pt x="0" y="2630843"/>
                    <a:pt x="0" y="2562263"/>
                  </a:cubicBezTo>
                  <a:lnTo>
                    <a:pt x="0" y="124460"/>
                  </a:lnTo>
                  <a:cubicBezTo>
                    <a:pt x="0" y="55880"/>
                    <a:pt x="55880" y="0"/>
                    <a:pt x="124460" y="0"/>
                  </a:cubicBezTo>
                  <a:lnTo>
                    <a:pt x="3548951" y="0"/>
                  </a:lnTo>
                  <a:cubicBezTo>
                    <a:pt x="3617531" y="0"/>
                    <a:pt x="3673411" y="55880"/>
                    <a:pt x="3673411" y="124460"/>
                  </a:cubicBezTo>
                  <a:lnTo>
                    <a:pt x="3673411" y="2562263"/>
                  </a:lnTo>
                  <a:cubicBezTo>
                    <a:pt x="3673411" y="2630843"/>
                    <a:pt x="3617531" y="2686723"/>
                    <a:pt x="3548951" y="2686723"/>
                  </a:cubicBezTo>
                  <a:close/>
                </a:path>
              </a:pathLst>
            </a:custGeom>
            <a:solidFill>
              <a:srgbClr val="FFFFFF"/>
            </a:solidFill>
          </p:spPr>
        </p:sp>
      </p:grpSp>
      <p:sp>
        <p:nvSpPr>
          <p:cNvPr id="11" name="TextBox 11"/>
          <p:cNvSpPr txBox="1"/>
          <p:nvPr/>
        </p:nvSpPr>
        <p:spPr>
          <a:xfrm>
            <a:off x="2590800" y="586931"/>
            <a:ext cx="13677900" cy="1718419"/>
          </a:xfrm>
          <a:prstGeom prst="rect">
            <a:avLst/>
          </a:prstGeom>
        </p:spPr>
        <p:txBody>
          <a:bodyPr wrap="square" lIns="0" tIns="0" rIns="0" bIns="0" rtlCol="0" anchor="t">
            <a:spAutoFit/>
          </a:bodyPr>
          <a:lstStyle/>
          <a:p>
            <a:pPr algn="ctr">
              <a:lnSpc>
                <a:spcPts val="6720"/>
              </a:lnSpc>
            </a:pPr>
            <a:r>
              <a:rPr lang="en-US" sz="5600" b="1" i="1" dirty="0" smtClean="0">
                <a:solidFill>
                  <a:srgbClr val="FFFFFF"/>
                </a:solidFill>
                <a:latin typeface="Arial" panose="020B0604020202020204" pitchFamily="34" charset="0"/>
                <a:cs typeface="Arial" panose="020B0604020202020204" pitchFamily="34" charset="0"/>
              </a:rPr>
              <a:t>2. </a:t>
            </a:r>
            <a:r>
              <a:rPr lang="en-US" sz="5600" b="1" i="1" dirty="0" err="1" smtClean="0">
                <a:solidFill>
                  <a:srgbClr val="FFFFFF"/>
                </a:solidFill>
                <a:latin typeface="Arial" panose="020B0604020202020204" pitchFamily="34" charset="0"/>
                <a:cs typeface="Arial" panose="020B0604020202020204" pitchFamily="34" charset="0"/>
              </a:rPr>
              <a:t>Vai</a:t>
            </a:r>
            <a:r>
              <a:rPr lang="en-US" sz="5600" b="1" i="1" dirty="0" smtClean="0">
                <a:solidFill>
                  <a:srgbClr val="FFFFFF"/>
                </a:solidFill>
                <a:latin typeface="Arial" panose="020B0604020202020204" pitchFamily="34" charset="0"/>
                <a:cs typeface="Arial" panose="020B0604020202020204" pitchFamily="34" charset="0"/>
              </a:rPr>
              <a:t> </a:t>
            </a:r>
            <a:r>
              <a:rPr lang="en-US" sz="5600" b="1" i="1" dirty="0" err="1" smtClean="0">
                <a:solidFill>
                  <a:srgbClr val="FFFFFF"/>
                </a:solidFill>
                <a:latin typeface="Arial" panose="020B0604020202020204" pitchFamily="34" charset="0"/>
                <a:cs typeface="Arial" panose="020B0604020202020204" pitchFamily="34" charset="0"/>
              </a:rPr>
              <a:t>trò</a:t>
            </a:r>
            <a:r>
              <a:rPr lang="en-US" sz="5600" b="1" i="1" dirty="0" smtClean="0">
                <a:solidFill>
                  <a:srgbClr val="FFFFFF"/>
                </a:solidFill>
                <a:latin typeface="Arial" panose="020B0604020202020204" pitchFamily="34" charset="0"/>
                <a:cs typeface="Arial" panose="020B0604020202020204" pitchFamily="34" charset="0"/>
              </a:rPr>
              <a:t> của </a:t>
            </a:r>
            <a:r>
              <a:rPr lang="en-US" sz="5600" b="1" i="1" dirty="0" err="1" smtClean="0">
                <a:solidFill>
                  <a:srgbClr val="FFFFFF"/>
                </a:solidFill>
                <a:latin typeface="Arial" panose="020B0604020202020204" pitchFamily="34" charset="0"/>
                <a:cs typeface="Arial" panose="020B0604020202020204" pitchFamily="34" charset="0"/>
              </a:rPr>
              <a:t>yếu</a:t>
            </a:r>
            <a:r>
              <a:rPr lang="en-US" sz="5600" b="1" i="1" dirty="0" smtClean="0">
                <a:solidFill>
                  <a:srgbClr val="FFFFFF"/>
                </a:solidFill>
                <a:latin typeface="Arial" panose="020B0604020202020204" pitchFamily="34" charset="0"/>
                <a:cs typeface="Arial" panose="020B0604020202020204" pitchFamily="34" charset="0"/>
              </a:rPr>
              <a:t> </a:t>
            </a:r>
            <a:r>
              <a:rPr lang="en-US" sz="5600" b="1" i="1" dirty="0" err="1" smtClean="0">
                <a:solidFill>
                  <a:srgbClr val="FFFFFF"/>
                </a:solidFill>
                <a:latin typeface="Arial" panose="020B0604020202020204" pitchFamily="34" charset="0"/>
                <a:cs typeface="Arial" panose="020B0604020202020204" pitchFamily="34" charset="0"/>
              </a:rPr>
              <a:t>tố</a:t>
            </a:r>
            <a:r>
              <a:rPr lang="en-US" sz="5600" b="1" i="1" dirty="0" smtClean="0">
                <a:solidFill>
                  <a:srgbClr val="FFFFFF"/>
                </a:solidFill>
                <a:latin typeface="Arial" panose="020B0604020202020204" pitchFamily="34" charset="0"/>
                <a:cs typeface="Arial" panose="020B0604020202020204" pitchFamily="34" charset="0"/>
              </a:rPr>
              <a:t> tự </a:t>
            </a:r>
            <a:r>
              <a:rPr lang="en-US" sz="5600" b="1" i="1" dirty="0" err="1" smtClean="0">
                <a:solidFill>
                  <a:srgbClr val="FFFFFF"/>
                </a:solidFill>
                <a:latin typeface="Arial" panose="020B0604020202020204" pitchFamily="34" charset="0"/>
                <a:cs typeface="Arial" panose="020B0604020202020204" pitchFamily="34" charset="0"/>
              </a:rPr>
              <a:t>sự</a:t>
            </a:r>
            <a:r>
              <a:rPr lang="en-US" sz="5600" b="1" i="1" dirty="0" smtClean="0">
                <a:solidFill>
                  <a:srgbClr val="FFFFFF"/>
                </a:solidFill>
                <a:latin typeface="Arial" panose="020B0604020202020204" pitchFamily="34" charset="0"/>
                <a:cs typeface="Arial" panose="020B0604020202020204" pitchFamily="34" charset="0"/>
              </a:rPr>
              <a:t> </a:t>
            </a:r>
            <a:r>
              <a:rPr lang="en-US" sz="5600" b="1" i="1" dirty="0" err="1" smtClean="0">
                <a:solidFill>
                  <a:srgbClr val="FFFFFF"/>
                </a:solidFill>
                <a:latin typeface="Arial" panose="020B0604020202020204" pitchFamily="34" charset="0"/>
                <a:cs typeface="Arial" panose="020B0604020202020204" pitchFamily="34" charset="0"/>
              </a:rPr>
              <a:t>và</a:t>
            </a:r>
            <a:r>
              <a:rPr lang="en-US" sz="5600" b="1" i="1" dirty="0" smtClean="0">
                <a:solidFill>
                  <a:srgbClr val="FFFFFF"/>
                </a:solidFill>
                <a:latin typeface="Arial" panose="020B0604020202020204" pitchFamily="34" charset="0"/>
                <a:cs typeface="Arial" panose="020B0604020202020204" pitchFamily="34" charset="0"/>
              </a:rPr>
              <a:t> </a:t>
            </a:r>
            <a:r>
              <a:rPr lang="en-US" sz="5600" b="1" i="1" dirty="0" err="1" smtClean="0">
                <a:solidFill>
                  <a:srgbClr val="FFFFFF"/>
                </a:solidFill>
                <a:latin typeface="Arial" panose="020B0604020202020204" pitchFamily="34" charset="0"/>
                <a:cs typeface="Arial" panose="020B0604020202020204" pitchFamily="34" charset="0"/>
              </a:rPr>
              <a:t>miêu</a:t>
            </a:r>
            <a:r>
              <a:rPr lang="en-US" sz="5600" b="1" i="1" dirty="0" smtClean="0">
                <a:solidFill>
                  <a:srgbClr val="FFFFFF"/>
                </a:solidFill>
                <a:latin typeface="Arial" panose="020B0604020202020204" pitchFamily="34" charset="0"/>
                <a:cs typeface="Arial" panose="020B0604020202020204" pitchFamily="34" charset="0"/>
              </a:rPr>
              <a:t> </a:t>
            </a:r>
            <a:r>
              <a:rPr lang="en-US" sz="5600" b="1" i="1" dirty="0" err="1" smtClean="0">
                <a:solidFill>
                  <a:srgbClr val="FFFFFF"/>
                </a:solidFill>
                <a:latin typeface="Arial" panose="020B0604020202020204" pitchFamily="34" charset="0"/>
                <a:cs typeface="Arial" panose="020B0604020202020204" pitchFamily="34" charset="0"/>
              </a:rPr>
              <a:t>tả</a:t>
            </a:r>
            <a:r>
              <a:rPr lang="en-US" sz="5600" b="1" i="1" dirty="0" smtClean="0">
                <a:solidFill>
                  <a:srgbClr val="FFFFFF"/>
                </a:solidFill>
                <a:latin typeface="Arial" panose="020B0604020202020204" pitchFamily="34" charset="0"/>
                <a:cs typeface="Arial" panose="020B0604020202020204" pitchFamily="34" charset="0"/>
              </a:rPr>
              <a:t> trong </a:t>
            </a:r>
            <a:r>
              <a:rPr lang="en-US" sz="5600" b="1" i="1" dirty="0" err="1" smtClean="0">
                <a:solidFill>
                  <a:srgbClr val="FFFFFF"/>
                </a:solidFill>
                <a:latin typeface="Arial" panose="020B0604020202020204" pitchFamily="34" charset="0"/>
                <a:cs typeface="Arial" panose="020B0604020202020204" pitchFamily="34" charset="0"/>
              </a:rPr>
              <a:t>thơ</a:t>
            </a:r>
            <a:r>
              <a:rPr lang="en-US" sz="5600" b="1" i="1" dirty="0" smtClean="0">
                <a:solidFill>
                  <a:srgbClr val="FFFFFF"/>
                </a:solidFill>
                <a:latin typeface="Arial" panose="020B0604020202020204" pitchFamily="34" charset="0"/>
                <a:cs typeface="Arial" panose="020B0604020202020204" pitchFamily="34" charset="0"/>
              </a:rPr>
              <a:t>, </a:t>
            </a:r>
            <a:r>
              <a:rPr lang="en-US" sz="5600" b="1" i="1" dirty="0" err="1" smtClean="0">
                <a:solidFill>
                  <a:srgbClr val="FFFFFF"/>
                </a:solidFill>
                <a:latin typeface="Arial" panose="020B0604020202020204" pitchFamily="34" charset="0"/>
                <a:cs typeface="Arial" panose="020B0604020202020204" pitchFamily="34" charset="0"/>
              </a:rPr>
              <a:t>ngôn</a:t>
            </a:r>
            <a:r>
              <a:rPr lang="en-US" sz="5600" b="1" i="1" dirty="0" smtClean="0">
                <a:solidFill>
                  <a:srgbClr val="FFFFFF"/>
                </a:solidFill>
                <a:latin typeface="Arial" panose="020B0604020202020204" pitchFamily="34" charset="0"/>
                <a:cs typeface="Arial" panose="020B0604020202020204" pitchFamily="34" charset="0"/>
              </a:rPr>
              <a:t> </a:t>
            </a:r>
            <a:r>
              <a:rPr lang="en-US" sz="5600" b="1" i="1" dirty="0" err="1" smtClean="0">
                <a:solidFill>
                  <a:srgbClr val="FFFFFF"/>
                </a:solidFill>
                <a:latin typeface="Arial" panose="020B0604020202020204" pitchFamily="34" charset="0"/>
                <a:cs typeface="Arial" panose="020B0604020202020204" pitchFamily="34" charset="0"/>
              </a:rPr>
              <a:t>ngữ</a:t>
            </a:r>
            <a:r>
              <a:rPr lang="en-US" sz="5600" b="1" i="1" dirty="0" smtClean="0">
                <a:solidFill>
                  <a:srgbClr val="FFFFFF"/>
                </a:solidFill>
                <a:latin typeface="Arial" panose="020B0604020202020204" pitchFamily="34" charset="0"/>
                <a:cs typeface="Arial" panose="020B0604020202020204" pitchFamily="34" charset="0"/>
              </a:rPr>
              <a:t> </a:t>
            </a:r>
            <a:r>
              <a:rPr lang="en-US" sz="5600" b="1" i="1" dirty="0" err="1" smtClean="0">
                <a:solidFill>
                  <a:srgbClr val="FFFFFF"/>
                </a:solidFill>
                <a:latin typeface="Arial" panose="020B0604020202020204" pitchFamily="34" charset="0"/>
                <a:cs typeface="Arial" panose="020B0604020202020204" pitchFamily="34" charset="0"/>
              </a:rPr>
              <a:t>thơ</a:t>
            </a:r>
            <a:endParaRPr lang="en-US" sz="5600" b="1" i="1" dirty="0">
              <a:solidFill>
                <a:srgbClr val="FFFFFF"/>
              </a:solidFill>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2"/>
          <a:srcRect/>
          <a:stretch>
            <a:fillRect/>
          </a:stretch>
        </p:blipFill>
        <p:spPr>
          <a:xfrm>
            <a:off x="-503512" y="6096335"/>
            <a:ext cx="3064424" cy="4190665"/>
          </a:xfrm>
          <a:prstGeom prst="rect">
            <a:avLst/>
          </a:prstGeom>
        </p:spPr>
      </p:pic>
      <p:grpSp>
        <p:nvGrpSpPr>
          <p:cNvPr id="13" name="Group 13"/>
          <p:cNvGrpSpPr/>
          <p:nvPr/>
        </p:nvGrpSpPr>
        <p:grpSpPr>
          <a:xfrm>
            <a:off x="16764000" y="9541608"/>
            <a:ext cx="589479" cy="195074"/>
            <a:chOff x="0" y="0"/>
            <a:chExt cx="1297145" cy="429260"/>
          </a:xfrm>
        </p:grpSpPr>
        <p:sp>
          <p:nvSpPr>
            <p:cNvPr id="14" name="Freeform 14"/>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F4F4F4"/>
            </a:solidFill>
          </p:spPr>
        </p:sp>
      </p:grpSp>
      <p:sp>
        <p:nvSpPr>
          <p:cNvPr id="15" name="Rectangle 14"/>
          <p:cNvSpPr/>
          <p:nvPr/>
        </p:nvSpPr>
        <p:spPr>
          <a:xfrm>
            <a:off x="2000250" y="3056969"/>
            <a:ext cx="14516100" cy="5447645"/>
          </a:xfrm>
          <a:prstGeom prst="rect">
            <a:avLst/>
          </a:prstGeom>
        </p:spPr>
        <p:txBody>
          <a:bodyPr wrap="square">
            <a:spAutoFit/>
          </a:bodyPr>
          <a:lstStyle/>
          <a:p>
            <a:pPr algn="just">
              <a:lnSpc>
                <a:spcPct val="150000"/>
              </a:lnSpc>
            </a:pPr>
            <a:r>
              <a:rPr lang="vi-VN" sz="4200" b="1" dirty="0">
                <a:ea typeface="Arial" panose="020B0604020202020204" pitchFamily="34" charset="0"/>
                <a:cs typeface="Times New Roman" panose="02020603050405020304" pitchFamily="18" charset="0"/>
              </a:rPr>
              <a:t>b) Tìm hiểu ngôn ngữ thơ:</a:t>
            </a:r>
          </a:p>
          <a:p>
            <a:pPr algn="just">
              <a:lnSpc>
                <a:spcPct val="150000"/>
              </a:lnSpc>
            </a:pPr>
            <a:r>
              <a:rPr lang="vi-VN" sz="3800" dirty="0">
                <a:ea typeface="Arial" panose="020B0604020202020204" pitchFamily="34" charset="0"/>
                <a:cs typeface="Times New Roman" panose="02020603050405020304" pitchFamily="18" charset="0"/>
              </a:rPr>
              <a:t>- Ngôn ngữ thơ là hình ảnh nhạc điệu được thể hiện trong bài thơ.</a:t>
            </a:r>
          </a:p>
          <a:p>
            <a:pPr algn="just">
              <a:lnSpc>
                <a:spcPct val="150000"/>
              </a:lnSpc>
            </a:pPr>
            <a:r>
              <a:rPr lang="vi-VN" sz="3800" dirty="0">
                <a:ea typeface="Arial" panose="020B0604020202020204" pitchFamily="34" charset="0"/>
                <a:cs typeface="Times New Roman" panose="02020603050405020304" pitchFamily="18" charset="0"/>
              </a:rPr>
              <a:t>- Qua ngôn ngữ, người viết thể hiện những rung động, suy tư của chính mình. </a:t>
            </a:r>
          </a:p>
          <a:p>
            <a:pPr algn="just">
              <a:lnSpc>
                <a:spcPct val="150000"/>
              </a:lnSpc>
            </a:pPr>
            <a:r>
              <a:rPr lang="vi-VN" sz="3800" dirty="0">
                <a:ea typeface="Arial" panose="020B0604020202020204" pitchFamily="34" charset="0"/>
                <a:cs typeface="Times New Roman" panose="02020603050405020304" pitchFamily="18" charset="0"/>
              </a:rPr>
              <a:t>- Tìm hiểu một bài thơ cũng là tìm hiểu những tình cảm, cảm xúc mà người viết gửi gắm qua ngôn ngữ thơ.</a:t>
            </a:r>
          </a:p>
        </p:txBody>
      </p:sp>
    </p:spTree>
    <p:extLst>
      <p:ext uri="{BB962C8B-B14F-4D97-AF65-F5344CB8AC3E}">
        <p14:creationId xmlns:p14="http://schemas.microsoft.com/office/powerpoint/2010/main" val="133590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13" dur="500"/>
                                        <p:tgtEl>
                                          <p:spTgt spid="1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5">
                                            <p:txEl>
                                              <p:pRg st="2" end="2"/>
                                            </p:txEl>
                                          </p:spTgt>
                                        </p:tgtEl>
                                        <p:attrNameLst>
                                          <p:attrName>style.visibility</p:attrName>
                                        </p:attrNameLst>
                                      </p:cBhvr>
                                      <p:to>
                                        <p:strVal val="visible"/>
                                      </p:to>
                                    </p:set>
                                    <p:animEffect transition="in" filter="randombar(horizontal)">
                                      <p:cBhvr>
                                        <p:cTn id="18" dur="500"/>
                                        <p:tgtEl>
                                          <p:spTgt spid="1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5">
                                            <p:txEl>
                                              <p:pRg st="3" end="3"/>
                                            </p:txEl>
                                          </p:spTgt>
                                        </p:tgtEl>
                                        <p:attrNameLst>
                                          <p:attrName>style.visibility</p:attrName>
                                        </p:attrNameLst>
                                      </p:cBhvr>
                                      <p:to>
                                        <p:strVal val="visible"/>
                                      </p:to>
                                    </p:set>
                                    <p:animEffect transition="in" filter="randombar(horizontal)">
                                      <p:cBhvr>
                                        <p:cTn id="23"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27AD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07291"/>
            <a:ext cx="424353" cy="410148"/>
            <a:chOff x="0" y="0"/>
            <a:chExt cx="565804" cy="546864"/>
          </a:xfrm>
        </p:grpSpPr>
        <p:sp>
          <p:nvSpPr>
            <p:cNvPr id="3" name="AutoShape 3"/>
            <p:cNvSpPr/>
            <p:nvPr/>
          </p:nvSpPr>
          <p:spPr>
            <a:xfrm>
              <a:off x="0" y="0"/>
              <a:ext cx="565804" cy="0"/>
            </a:xfrm>
            <a:prstGeom prst="line">
              <a:avLst/>
            </a:prstGeom>
            <a:ln w="63500" cap="rnd">
              <a:solidFill>
                <a:srgbClr val="F4F4F4"/>
              </a:solidFill>
              <a:prstDash val="solid"/>
              <a:headEnd type="none" w="sm" len="sm"/>
              <a:tailEnd type="none" w="sm" len="sm"/>
            </a:ln>
          </p:spPr>
        </p:sp>
        <p:sp>
          <p:nvSpPr>
            <p:cNvPr id="4" name="AutoShape 4"/>
            <p:cNvSpPr/>
            <p:nvPr/>
          </p:nvSpPr>
          <p:spPr>
            <a:xfrm>
              <a:off x="0" y="242488"/>
              <a:ext cx="565804" cy="0"/>
            </a:xfrm>
            <a:prstGeom prst="line">
              <a:avLst/>
            </a:prstGeom>
            <a:ln w="63500" cap="rnd">
              <a:solidFill>
                <a:srgbClr val="F4F4F4"/>
              </a:solidFill>
              <a:prstDash val="solid"/>
              <a:headEnd type="none" w="sm" len="sm"/>
              <a:tailEnd type="none" w="sm" len="sm"/>
            </a:ln>
          </p:spPr>
        </p:sp>
        <p:sp>
          <p:nvSpPr>
            <p:cNvPr id="5" name="AutoShape 5"/>
            <p:cNvSpPr/>
            <p:nvPr/>
          </p:nvSpPr>
          <p:spPr>
            <a:xfrm>
              <a:off x="0" y="484975"/>
              <a:ext cx="565804" cy="0"/>
            </a:xfrm>
            <a:prstGeom prst="line">
              <a:avLst/>
            </a:prstGeom>
            <a:ln w="63500" cap="rnd">
              <a:solidFill>
                <a:srgbClr val="F4F4F4"/>
              </a:solidFill>
              <a:prstDash val="solid"/>
              <a:headEnd type="none" w="sm" len="sm"/>
              <a:tailEnd type="none" w="sm" len="sm"/>
            </a:ln>
          </p:spPr>
        </p:sp>
      </p:grpSp>
      <p:grpSp>
        <p:nvGrpSpPr>
          <p:cNvPr id="6" name="Group 6"/>
          <p:cNvGrpSpPr/>
          <p:nvPr/>
        </p:nvGrpSpPr>
        <p:grpSpPr>
          <a:xfrm>
            <a:off x="1371600" y="2599769"/>
            <a:ext cx="15735300" cy="6629400"/>
            <a:chOff x="0" y="0"/>
            <a:chExt cx="3673411" cy="2686723"/>
          </a:xfrm>
        </p:grpSpPr>
        <p:sp>
          <p:nvSpPr>
            <p:cNvPr id="7" name="Freeform 7"/>
            <p:cNvSpPr/>
            <p:nvPr/>
          </p:nvSpPr>
          <p:spPr>
            <a:xfrm>
              <a:off x="0" y="0"/>
              <a:ext cx="3673411" cy="2686723"/>
            </a:xfrm>
            <a:custGeom>
              <a:avLst/>
              <a:gdLst/>
              <a:ahLst/>
              <a:cxnLst/>
              <a:rect l="l" t="t" r="r" b="b"/>
              <a:pathLst>
                <a:path w="3673411" h="2686723">
                  <a:moveTo>
                    <a:pt x="3548951" y="2686723"/>
                  </a:moveTo>
                  <a:lnTo>
                    <a:pt x="124460" y="2686723"/>
                  </a:lnTo>
                  <a:cubicBezTo>
                    <a:pt x="55880" y="2686723"/>
                    <a:pt x="0" y="2630843"/>
                    <a:pt x="0" y="2562263"/>
                  </a:cubicBezTo>
                  <a:lnTo>
                    <a:pt x="0" y="124460"/>
                  </a:lnTo>
                  <a:cubicBezTo>
                    <a:pt x="0" y="55880"/>
                    <a:pt x="55880" y="0"/>
                    <a:pt x="124460" y="0"/>
                  </a:cubicBezTo>
                  <a:lnTo>
                    <a:pt x="3548951" y="0"/>
                  </a:lnTo>
                  <a:cubicBezTo>
                    <a:pt x="3617531" y="0"/>
                    <a:pt x="3673411" y="55880"/>
                    <a:pt x="3673411" y="124460"/>
                  </a:cubicBezTo>
                  <a:lnTo>
                    <a:pt x="3673411" y="2562263"/>
                  </a:lnTo>
                  <a:cubicBezTo>
                    <a:pt x="3673411" y="2630843"/>
                    <a:pt x="3617531" y="2686723"/>
                    <a:pt x="3548951" y="2686723"/>
                  </a:cubicBezTo>
                  <a:close/>
                </a:path>
              </a:pathLst>
            </a:custGeom>
            <a:solidFill>
              <a:srgbClr val="FFFFFF"/>
            </a:solidFill>
          </p:spPr>
        </p:sp>
      </p:grpSp>
      <p:sp>
        <p:nvSpPr>
          <p:cNvPr id="11" name="TextBox 11"/>
          <p:cNvSpPr txBox="1"/>
          <p:nvPr/>
        </p:nvSpPr>
        <p:spPr>
          <a:xfrm>
            <a:off x="2590800" y="586931"/>
            <a:ext cx="13677900" cy="1718419"/>
          </a:xfrm>
          <a:prstGeom prst="rect">
            <a:avLst/>
          </a:prstGeom>
        </p:spPr>
        <p:txBody>
          <a:bodyPr wrap="square" lIns="0" tIns="0" rIns="0" bIns="0" rtlCol="0" anchor="t">
            <a:spAutoFit/>
          </a:bodyPr>
          <a:lstStyle/>
          <a:p>
            <a:pPr algn="ctr">
              <a:lnSpc>
                <a:spcPts val="6720"/>
              </a:lnSpc>
            </a:pPr>
            <a:r>
              <a:rPr lang="en-US" sz="5600" b="1" i="1" dirty="0" smtClean="0">
                <a:solidFill>
                  <a:srgbClr val="FFFFFF"/>
                </a:solidFill>
                <a:latin typeface="Arial" panose="020B0604020202020204" pitchFamily="34" charset="0"/>
                <a:cs typeface="Arial" panose="020B0604020202020204" pitchFamily="34" charset="0"/>
              </a:rPr>
              <a:t>2. </a:t>
            </a:r>
            <a:r>
              <a:rPr lang="en-US" sz="5600" b="1" i="1" dirty="0" err="1" smtClean="0">
                <a:solidFill>
                  <a:srgbClr val="FFFFFF"/>
                </a:solidFill>
                <a:latin typeface="Arial" panose="020B0604020202020204" pitchFamily="34" charset="0"/>
                <a:cs typeface="Arial" panose="020B0604020202020204" pitchFamily="34" charset="0"/>
              </a:rPr>
              <a:t>Vai</a:t>
            </a:r>
            <a:r>
              <a:rPr lang="en-US" sz="5600" b="1" i="1" dirty="0" smtClean="0">
                <a:solidFill>
                  <a:srgbClr val="FFFFFF"/>
                </a:solidFill>
                <a:latin typeface="Arial" panose="020B0604020202020204" pitchFamily="34" charset="0"/>
                <a:cs typeface="Arial" panose="020B0604020202020204" pitchFamily="34" charset="0"/>
              </a:rPr>
              <a:t> </a:t>
            </a:r>
            <a:r>
              <a:rPr lang="en-US" sz="5600" b="1" i="1" dirty="0" err="1" smtClean="0">
                <a:solidFill>
                  <a:srgbClr val="FFFFFF"/>
                </a:solidFill>
                <a:latin typeface="Arial" panose="020B0604020202020204" pitchFamily="34" charset="0"/>
                <a:cs typeface="Arial" panose="020B0604020202020204" pitchFamily="34" charset="0"/>
              </a:rPr>
              <a:t>trò</a:t>
            </a:r>
            <a:r>
              <a:rPr lang="en-US" sz="5600" b="1" i="1" dirty="0" smtClean="0">
                <a:solidFill>
                  <a:srgbClr val="FFFFFF"/>
                </a:solidFill>
                <a:latin typeface="Arial" panose="020B0604020202020204" pitchFamily="34" charset="0"/>
                <a:cs typeface="Arial" panose="020B0604020202020204" pitchFamily="34" charset="0"/>
              </a:rPr>
              <a:t> của </a:t>
            </a:r>
            <a:r>
              <a:rPr lang="en-US" sz="5600" b="1" i="1" dirty="0" err="1" smtClean="0">
                <a:solidFill>
                  <a:srgbClr val="FFFFFF"/>
                </a:solidFill>
                <a:latin typeface="Arial" panose="020B0604020202020204" pitchFamily="34" charset="0"/>
                <a:cs typeface="Arial" panose="020B0604020202020204" pitchFamily="34" charset="0"/>
              </a:rPr>
              <a:t>yếu</a:t>
            </a:r>
            <a:r>
              <a:rPr lang="en-US" sz="5600" b="1" i="1" dirty="0" smtClean="0">
                <a:solidFill>
                  <a:srgbClr val="FFFFFF"/>
                </a:solidFill>
                <a:latin typeface="Arial" panose="020B0604020202020204" pitchFamily="34" charset="0"/>
                <a:cs typeface="Arial" panose="020B0604020202020204" pitchFamily="34" charset="0"/>
              </a:rPr>
              <a:t> </a:t>
            </a:r>
            <a:r>
              <a:rPr lang="en-US" sz="5600" b="1" i="1" dirty="0" err="1" smtClean="0">
                <a:solidFill>
                  <a:srgbClr val="FFFFFF"/>
                </a:solidFill>
                <a:latin typeface="Arial" panose="020B0604020202020204" pitchFamily="34" charset="0"/>
                <a:cs typeface="Arial" panose="020B0604020202020204" pitchFamily="34" charset="0"/>
              </a:rPr>
              <a:t>tố</a:t>
            </a:r>
            <a:r>
              <a:rPr lang="en-US" sz="5600" b="1" i="1" dirty="0" smtClean="0">
                <a:solidFill>
                  <a:srgbClr val="FFFFFF"/>
                </a:solidFill>
                <a:latin typeface="Arial" panose="020B0604020202020204" pitchFamily="34" charset="0"/>
                <a:cs typeface="Arial" panose="020B0604020202020204" pitchFamily="34" charset="0"/>
              </a:rPr>
              <a:t> tự </a:t>
            </a:r>
            <a:r>
              <a:rPr lang="en-US" sz="5600" b="1" i="1" dirty="0" err="1" smtClean="0">
                <a:solidFill>
                  <a:srgbClr val="FFFFFF"/>
                </a:solidFill>
                <a:latin typeface="Arial" panose="020B0604020202020204" pitchFamily="34" charset="0"/>
                <a:cs typeface="Arial" panose="020B0604020202020204" pitchFamily="34" charset="0"/>
              </a:rPr>
              <a:t>sự</a:t>
            </a:r>
            <a:r>
              <a:rPr lang="en-US" sz="5600" b="1" i="1" dirty="0" smtClean="0">
                <a:solidFill>
                  <a:srgbClr val="FFFFFF"/>
                </a:solidFill>
                <a:latin typeface="Arial" panose="020B0604020202020204" pitchFamily="34" charset="0"/>
                <a:cs typeface="Arial" panose="020B0604020202020204" pitchFamily="34" charset="0"/>
              </a:rPr>
              <a:t> </a:t>
            </a:r>
            <a:r>
              <a:rPr lang="en-US" sz="5600" b="1" i="1" dirty="0" err="1" smtClean="0">
                <a:solidFill>
                  <a:srgbClr val="FFFFFF"/>
                </a:solidFill>
                <a:latin typeface="Arial" panose="020B0604020202020204" pitchFamily="34" charset="0"/>
                <a:cs typeface="Arial" panose="020B0604020202020204" pitchFamily="34" charset="0"/>
              </a:rPr>
              <a:t>và</a:t>
            </a:r>
            <a:r>
              <a:rPr lang="en-US" sz="5600" b="1" i="1" dirty="0" smtClean="0">
                <a:solidFill>
                  <a:srgbClr val="FFFFFF"/>
                </a:solidFill>
                <a:latin typeface="Arial" panose="020B0604020202020204" pitchFamily="34" charset="0"/>
                <a:cs typeface="Arial" panose="020B0604020202020204" pitchFamily="34" charset="0"/>
              </a:rPr>
              <a:t> </a:t>
            </a:r>
            <a:r>
              <a:rPr lang="en-US" sz="5600" b="1" i="1" dirty="0" err="1" smtClean="0">
                <a:solidFill>
                  <a:srgbClr val="FFFFFF"/>
                </a:solidFill>
                <a:latin typeface="Arial" panose="020B0604020202020204" pitchFamily="34" charset="0"/>
                <a:cs typeface="Arial" panose="020B0604020202020204" pitchFamily="34" charset="0"/>
              </a:rPr>
              <a:t>miêu</a:t>
            </a:r>
            <a:r>
              <a:rPr lang="en-US" sz="5600" b="1" i="1" dirty="0" smtClean="0">
                <a:solidFill>
                  <a:srgbClr val="FFFFFF"/>
                </a:solidFill>
                <a:latin typeface="Arial" panose="020B0604020202020204" pitchFamily="34" charset="0"/>
                <a:cs typeface="Arial" panose="020B0604020202020204" pitchFamily="34" charset="0"/>
              </a:rPr>
              <a:t> </a:t>
            </a:r>
            <a:r>
              <a:rPr lang="en-US" sz="5600" b="1" i="1" dirty="0" err="1" smtClean="0">
                <a:solidFill>
                  <a:srgbClr val="FFFFFF"/>
                </a:solidFill>
                <a:latin typeface="Arial" panose="020B0604020202020204" pitchFamily="34" charset="0"/>
                <a:cs typeface="Arial" panose="020B0604020202020204" pitchFamily="34" charset="0"/>
              </a:rPr>
              <a:t>tả</a:t>
            </a:r>
            <a:r>
              <a:rPr lang="en-US" sz="5600" b="1" i="1" dirty="0" smtClean="0">
                <a:solidFill>
                  <a:srgbClr val="FFFFFF"/>
                </a:solidFill>
                <a:latin typeface="Arial" panose="020B0604020202020204" pitchFamily="34" charset="0"/>
                <a:cs typeface="Arial" panose="020B0604020202020204" pitchFamily="34" charset="0"/>
              </a:rPr>
              <a:t> trong </a:t>
            </a:r>
            <a:r>
              <a:rPr lang="en-US" sz="5600" b="1" i="1" dirty="0" err="1" smtClean="0">
                <a:solidFill>
                  <a:srgbClr val="FFFFFF"/>
                </a:solidFill>
                <a:latin typeface="Arial" panose="020B0604020202020204" pitchFamily="34" charset="0"/>
                <a:cs typeface="Arial" panose="020B0604020202020204" pitchFamily="34" charset="0"/>
              </a:rPr>
              <a:t>thơ</a:t>
            </a:r>
            <a:r>
              <a:rPr lang="en-US" sz="5600" b="1" i="1" dirty="0" smtClean="0">
                <a:solidFill>
                  <a:srgbClr val="FFFFFF"/>
                </a:solidFill>
                <a:latin typeface="Arial" panose="020B0604020202020204" pitchFamily="34" charset="0"/>
                <a:cs typeface="Arial" panose="020B0604020202020204" pitchFamily="34" charset="0"/>
              </a:rPr>
              <a:t>, </a:t>
            </a:r>
            <a:r>
              <a:rPr lang="en-US" sz="5600" b="1" i="1" dirty="0" err="1" smtClean="0">
                <a:solidFill>
                  <a:srgbClr val="FFFFFF"/>
                </a:solidFill>
                <a:latin typeface="Arial" panose="020B0604020202020204" pitchFamily="34" charset="0"/>
                <a:cs typeface="Arial" panose="020B0604020202020204" pitchFamily="34" charset="0"/>
              </a:rPr>
              <a:t>ngôn</a:t>
            </a:r>
            <a:r>
              <a:rPr lang="en-US" sz="5600" b="1" i="1" dirty="0" smtClean="0">
                <a:solidFill>
                  <a:srgbClr val="FFFFFF"/>
                </a:solidFill>
                <a:latin typeface="Arial" panose="020B0604020202020204" pitchFamily="34" charset="0"/>
                <a:cs typeface="Arial" panose="020B0604020202020204" pitchFamily="34" charset="0"/>
              </a:rPr>
              <a:t> </a:t>
            </a:r>
            <a:r>
              <a:rPr lang="en-US" sz="5600" b="1" i="1" dirty="0" err="1" smtClean="0">
                <a:solidFill>
                  <a:srgbClr val="FFFFFF"/>
                </a:solidFill>
                <a:latin typeface="Arial" panose="020B0604020202020204" pitchFamily="34" charset="0"/>
                <a:cs typeface="Arial" panose="020B0604020202020204" pitchFamily="34" charset="0"/>
              </a:rPr>
              <a:t>ngữ</a:t>
            </a:r>
            <a:r>
              <a:rPr lang="en-US" sz="5600" b="1" i="1" dirty="0" smtClean="0">
                <a:solidFill>
                  <a:srgbClr val="FFFFFF"/>
                </a:solidFill>
                <a:latin typeface="Arial" panose="020B0604020202020204" pitchFamily="34" charset="0"/>
                <a:cs typeface="Arial" panose="020B0604020202020204" pitchFamily="34" charset="0"/>
              </a:rPr>
              <a:t> </a:t>
            </a:r>
            <a:r>
              <a:rPr lang="en-US" sz="5600" b="1" i="1" dirty="0" err="1" smtClean="0">
                <a:solidFill>
                  <a:srgbClr val="FFFFFF"/>
                </a:solidFill>
                <a:latin typeface="Arial" panose="020B0604020202020204" pitchFamily="34" charset="0"/>
                <a:cs typeface="Arial" panose="020B0604020202020204" pitchFamily="34" charset="0"/>
              </a:rPr>
              <a:t>thơ</a:t>
            </a:r>
            <a:endParaRPr lang="en-US" sz="5600" b="1" i="1" dirty="0">
              <a:solidFill>
                <a:srgbClr val="FFFFFF"/>
              </a:solidFill>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2"/>
          <a:srcRect/>
          <a:stretch>
            <a:fillRect/>
          </a:stretch>
        </p:blipFill>
        <p:spPr>
          <a:xfrm>
            <a:off x="-503512" y="6096335"/>
            <a:ext cx="3064424" cy="4190665"/>
          </a:xfrm>
          <a:prstGeom prst="rect">
            <a:avLst/>
          </a:prstGeom>
        </p:spPr>
      </p:pic>
      <p:grpSp>
        <p:nvGrpSpPr>
          <p:cNvPr id="13" name="Group 13"/>
          <p:cNvGrpSpPr/>
          <p:nvPr/>
        </p:nvGrpSpPr>
        <p:grpSpPr>
          <a:xfrm>
            <a:off x="16764000" y="9541608"/>
            <a:ext cx="589479" cy="195074"/>
            <a:chOff x="0" y="0"/>
            <a:chExt cx="1297145" cy="429260"/>
          </a:xfrm>
        </p:grpSpPr>
        <p:sp>
          <p:nvSpPr>
            <p:cNvPr id="14" name="Freeform 14"/>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F4F4F4"/>
            </a:solidFill>
          </p:spPr>
        </p:sp>
      </p:grpSp>
      <p:sp>
        <p:nvSpPr>
          <p:cNvPr id="15" name="Rectangle 14"/>
          <p:cNvSpPr/>
          <p:nvPr/>
        </p:nvSpPr>
        <p:spPr>
          <a:xfrm>
            <a:off x="1813839" y="2933700"/>
            <a:ext cx="15219879" cy="3693319"/>
          </a:xfrm>
          <a:prstGeom prst="rect">
            <a:avLst/>
          </a:prstGeom>
        </p:spPr>
        <p:txBody>
          <a:bodyPr wrap="square">
            <a:spAutoFit/>
          </a:bodyPr>
          <a:lstStyle/>
          <a:p>
            <a:pPr algn="just">
              <a:lnSpc>
                <a:spcPct val="150000"/>
              </a:lnSpc>
            </a:pPr>
            <a:r>
              <a:rPr lang="vi-VN" sz="4200" b="1" dirty="0">
                <a:ea typeface="Arial" panose="020B0604020202020204" pitchFamily="34" charset="0"/>
                <a:cs typeface="Times New Roman" panose="02020603050405020304" pitchFamily="18" charset="0"/>
              </a:rPr>
              <a:t>b) Tìm hiểu ngôn ngữ thơ:</a:t>
            </a:r>
          </a:p>
          <a:p>
            <a:pPr marL="571500" indent="-571500" algn="just">
              <a:lnSpc>
                <a:spcPct val="150000"/>
              </a:lnSpc>
              <a:buFontTx/>
              <a:buChar char="-"/>
            </a:pPr>
            <a:r>
              <a:rPr lang="vi-VN" sz="3800" b="1" dirty="0" smtClean="0">
                <a:ea typeface="Arial" panose="020B0604020202020204" pitchFamily="34" charset="0"/>
                <a:cs typeface="Times New Roman" panose="02020603050405020304" pitchFamily="18" charset="0"/>
              </a:rPr>
              <a:t>Hình </a:t>
            </a:r>
            <a:r>
              <a:rPr lang="vi-VN" sz="3800" b="1" dirty="0">
                <a:ea typeface="Arial" panose="020B0604020202020204" pitchFamily="34" charset="0"/>
                <a:cs typeface="Times New Roman" panose="02020603050405020304" pitchFamily="18" charset="0"/>
              </a:rPr>
              <a:t>ảnh: </a:t>
            </a:r>
            <a:r>
              <a:rPr lang="vi-VN" sz="3800" dirty="0">
                <a:ea typeface="Arial" panose="020B0604020202020204" pitchFamily="34" charset="0"/>
                <a:cs typeface="Times New Roman" panose="02020603050405020304" pitchFamily="18" charset="0"/>
              </a:rPr>
              <a:t>độc đáo như trời, hạt vừng, sợi tóc. </a:t>
            </a:r>
            <a:endParaRPr lang="en-US" sz="3800" dirty="0" smtClean="0">
              <a:ea typeface="Arial" panose="020B0604020202020204" pitchFamily="34" charset="0"/>
              <a:cs typeface="Times New Roman" panose="02020603050405020304" pitchFamily="18" charset="0"/>
            </a:endParaRPr>
          </a:p>
          <a:p>
            <a:pPr marL="571500" indent="-571500" algn="just">
              <a:lnSpc>
                <a:spcPct val="150000"/>
              </a:lnSpc>
              <a:buFont typeface="Symbol" panose="05050102010706020507" pitchFamily="18" charset="2"/>
              <a:buChar char="Þ"/>
            </a:pPr>
            <a:r>
              <a:rPr lang="en-US" sz="3800" dirty="0" smtClean="0">
                <a:latin typeface="Arial" panose="020B0604020202020204" pitchFamily="34" charset="0"/>
                <a:ea typeface="Arial" panose="020B0604020202020204" pitchFamily="34" charset="0"/>
                <a:cs typeface="Arial" panose="020B0604020202020204" pitchFamily="34" charset="0"/>
              </a:rPr>
              <a:t>Đ</a:t>
            </a:r>
            <a:r>
              <a:rPr lang="vi-VN" sz="3800" dirty="0" smtClean="0">
                <a:ea typeface="Arial" panose="020B0604020202020204" pitchFamily="34" charset="0"/>
                <a:cs typeface="Times New Roman" panose="02020603050405020304" pitchFamily="18" charset="0"/>
              </a:rPr>
              <a:t>ại </a:t>
            </a:r>
            <a:r>
              <a:rPr lang="vi-VN" sz="3800" dirty="0">
                <a:ea typeface="Arial" panose="020B0604020202020204" pitchFamily="34" charset="0"/>
                <a:cs typeface="Times New Roman" panose="02020603050405020304" pitchFamily="18" charset="0"/>
              </a:rPr>
              <a:t>diện cho sự rộng lớn, nhỏ bé và mong manh</a:t>
            </a:r>
            <a:r>
              <a:rPr lang="vi-VN" sz="3800" dirty="0" smtClean="0">
                <a:ea typeface="Arial" panose="020B0604020202020204" pitchFamily="34" charset="0"/>
                <a:cs typeface="Times New Roman" panose="02020603050405020304" pitchFamily="18" charset="0"/>
              </a:rPr>
              <a:t>. </a:t>
            </a:r>
            <a:endParaRPr lang="en-US" sz="3800" dirty="0" smtClean="0">
              <a:ea typeface="Arial" panose="020B0604020202020204" pitchFamily="34" charset="0"/>
              <a:cs typeface="Times New Roman" panose="02020603050405020304" pitchFamily="18" charset="0"/>
            </a:endParaRPr>
          </a:p>
          <a:p>
            <a:pPr marL="571500" indent="-571500" algn="just">
              <a:lnSpc>
                <a:spcPct val="150000"/>
              </a:lnSpc>
              <a:buFont typeface="Symbol" panose="05050102010706020507" pitchFamily="18" charset="2"/>
              <a:buChar char="Þ"/>
            </a:pPr>
            <a:r>
              <a:rPr lang="en-US" sz="3800" dirty="0">
                <a:latin typeface="Arial" panose="020B0604020202020204" pitchFamily="34" charset="0"/>
                <a:ea typeface="Arial" panose="020B0604020202020204" pitchFamily="34" charset="0"/>
                <a:cs typeface="Arial" panose="020B0604020202020204" pitchFamily="34" charset="0"/>
              </a:rPr>
              <a:t>D</a:t>
            </a:r>
            <a:r>
              <a:rPr lang="vi-VN" sz="3800" dirty="0" smtClean="0">
                <a:ea typeface="Arial" panose="020B0604020202020204" pitchFamily="34" charset="0"/>
                <a:cs typeface="Times New Roman" panose="02020603050405020304" pitchFamily="18" charset="0"/>
              </a:rPr>
              <a:t>iễn </a:t>
            </a:r>
            <a:r>
              <a:rPr lang="vi-VN" sz="3800" dirty="0">
                <a:ea typeface="Arial" panose="020B0604020202020204" pitchFamily="34" charset="0"/>
                <a:cs typeface="Times New Roman" panose="02020603050405020304" pitchFamily="18" charset="0"/>
              </a:rPr>
              <a:t>tả tình yêu thương của người cha dành cho con là vô bờ bến</a:t>
            </a:r>
            <a:r>
              <a:rPr lang="vi-VN" sz="3800" dirty="0" smtClean="0">
                <a:ea typeface="Arial" panose="020B0604020202020204" pitchFamily="34" charset="0"/>
                <a:cs typeface="Times New Roman" panose="02020603050405020304" pitchFamily="18" charset="0"/>
              </a:rPr>
              <a:t>.</a:t>
            </a:r>
            <a:endParaRPr lang="en-US" sz="3800" dirty="0" smtClean="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81549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7" dur="500"/>
                                        <p:tgtEl>
                                          <p:spTgt spid="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wipe(down)">
                                      <p:cBhvr>
                                        <p:cTn id="12" dur="500"/>
                                        <p:tgtEl>
                                          <p:spTgt spid="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xEl>
                                              <p:pRg st="3" end="3"/>
                                            </p:txEl>
                                          </p:spTgt>
                                        </p:tgtEl>
                                        <p:attrNameLst>
                                          <p:attrName>style.visibility</p:attrName>
                                        </p:attrNameLst>
                                      </p:cBhvr>
                                      <p:to>
                                        <p:strVal val="visible"/>
                                      </p:to>
                                    </p:set>
                                    <p:animEffect transition="in" filter="wipe(down)">
                                      <p:cBhvr>
                                        <p:cTn id="17"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a:off x="8176" y="7946855"/>
            <a:ext cx="18649922" cy="2622891"/>
          </a:xfrm>
          <a:prstGeom prst="rect">
            <a:avLst/>
          </a:prstGeom>
          <a:solidFill>
            <a:srgbClr val="927AD4"/>
          </a:solidFill>
        </p:spPr>
      </p:sp>
      <p:pic>
        <p:nvPicPr>
          <p:cNvPr id="3" name="Picture 3"/>
          <p:cNvPicPr>
            <a:picLocks noChangeAspect="1"/>
          </p:cNvPicPr>
          <p:nvPr/>
        </p:nvPicPr>
        <p:blipFill>
          <a:blip r:embed="rId2"/>
          <a:srcRect/>
          <a:stretch>
            <a:fillRect/>
          </a:stretch>
        </p:blipFill>
        <p:spPr>
          <a:xfrm>
            <a:off x="-2583272" y="-386823"/>
            <a:ext cx="4038600" cy="2458885"/>
          </a:xfrm>
          <a:prstGeom prst="rect">
            <a:avLst/>
          </a:prstGeom>
        </p:spPr>
      </p:pic>
      <p:grpSp>
        <p:nvGrpSpPr>
          <p:cNvPr id="5" name="Group 5"/>
          <p:cNvGrpSpPr/>
          <p:nvPr/>
        </p:nvGrpSpPr>
        <p:grpSpPr>
          <a:xfrm>
            <a:off x="1453053" y="1396612"/>
            <a:ext cx="15806248" cy="7847758"/>
            <a:chOff x="0" y="0"/>
            <a:chExt cx="3425798" cy="878184"/>
          </a:xfrm>
        </p:grpSpPr>
        <p:sp>
          <p:nvSpPr>
            <p:cNvPr id="6" name="Freeform 6"/>
            <p:cNvSpPr/>
            <p:nvPr/>
          </p:nvSpPr>
          <p:spPr>
            <a:xfrm>
              <a:off x="0" y="0"/>
              <a:ext cx="3425798" cy="878184"/>
            </a:xfrm>
            <a:custGeom>
              <a:avLst/>
              <a:gdLst/>
              <a:ahLst/>
              <a:cxnLst/>
              <a:rect l="l" t="t" r="r" b="b"/>
              <a:pathLst>
                <a:path w="3425798" h="878184">
                  <a:moveTo>
                    <a:pt x="3301338" y="878184"/>
                  </a:moveTo>
                  <a:lnTo>
                    <a:pt x="124460" y="878184"/>
                  </a:lnTo>
                  <a:cubicBezTo>
                    <a:pt x="55880" y="878184"/>
                    <a:pt x="0" y="822304"/>
                    <a:pt x="0" y="753724"/>
                  </a:cubicBezTo>
                  <a:lnTo>
                    <a:pt x="0" y="124460"/>
                  </a:lnTo>
                  <a:cubicBezTo>
                    <a:pt x="0" y="55880"/>
                    <a:pt x="55880" y="0"/>
                    <a:pt x="124460" y="0"/>
                  </a:cubicBezTo>
                  <a:lnTo>
                    <a:pt x="3301338" y="0"/>
                  </a:lnTo>
                  <a:cubicBezTo>
                    <a:pt x="3369918" y="0"/>
                    <a:pt x="3425798" y="55880"/>
                    <a:pt x="3425798" y="124460"/>
                  </a:cubicBezTo>
                  <a:lnTo>
                    <a:pt x="3425798" y="753724"/>
                  </a:lnTo>
                  <a:cubicBezTo>
                    <a:pt x="3425798" y="822304"/>
                    <a:pt x="3369918" y="878184"/>
                    <a:pt x="3301338" y="878184"/>
                  </a:cubicBezTo>
                  <a:close/>
                </a:path>
              </a:pathLst>
            </a:custGeom>
            <a:solidFill>
              <a:srgbClr val="FFFFFF"/>
            </a:solidFill>
          </p:spPr>
        </p:sp>
      </p:grpSp>
      <p:sp>
        <p:nvSpPr>
          <p:cNvPr id="11" name="TextBox 11"/>
          <p:cNvSpPr txBox="1"/>
          <p:nvPr/>
        </p:nvSpPr>
        <p:spPr>
          <a:xfrm>
            <a:off x="1721020" y="1866900"/>
            <a:ext cx="15268039" cy="1107996"/>
          </a:xfrm>
          <a:prstGeom prst="rect">
            <a:avLst/>
          </a:prstGeom>
        </p:spPr>
        <p:txBody>
          <a:bodyPr wrap="square" lIns="0" tIns="0" rIns="0" bIns="0" rtlCol="0" anchor="t">
            <a:spAutoFit/>
          </a:bodyPr>
          <a:lstStyle/>
          <a:p>
            <a:pPr>
              <a:lnSpc>
                <a:spcPct val="150000"/>
              </a:lnSpc>
            </a:pPr>
            <a:r>
              <a:rPr lang="en-US" sz="4800" b="1" i="1" dirty="0" smtClean="0">
                <a:solidFill>
                  <a:srgbClr val="241452"/>
                </a:solidFill>
                <a:latin typeface="Arial" panose="020B0604020202020204" pitchFamily="34" charset="0"/>
                <a:cs typeface="Arial" panose="020B0604020202020204" pitchFamily="34" charset="0"/>
              </a:rPr>
              <a:t>1. </a:t>
            </a:r>
            <a:r>
              <a:rPr lang="en-US" sz="4800" b="1" i="1" dirty="0" err="1" smtClean="0">
                <a:solidFill>
                  <a:srgbClr val="241452"/>
                </a:solidFill>
                <a:latin typeface="Arial" panose="020B0604020202020204" pitchFamily="34" charset="0"/>
                <a:cs typeface="Arial" panose="020B0604020202020204" pitchFamily="34" charset="0"/>
              </a:rPr>
              <a:t>Những</a:t>
            </a:r>
            <a:r>
              <a:rPr lang="en-US" sz="4800" b="1" i="1" dirty="0" smtClean="0">
                <a:solidFill>
                  <a:srgbClr val="241452"/>
                </a:solidFill>
                <a:latin typeface="Arial" panose="020B0604020202020204" pitchFamily="34" charset="0"/>
                <a:cs typeface="Arial" panose="020B0604020202020204" pitchFamily="34" charset="0"/>
              </a:rPr>
              <a:t> </a:t>
            </a:r>
            <a:r>
              <a:rPr lang="en-US" sz="4800" b="1" i="1" dirty="0" err="1" smtClean="0">
                <a:solidFill>
                  <a:srgbClr val="241452"/>
                </a:solidFill>
                <a:latin typeface="Arial" panose="020B0604020202020204" pitchFamily="34" charset="0"/>
                <a:cs typeface="Arial" panose="020B0604020202020204" pitchFamily="34" charset="0"/>
              </a:rPr>
              <a:t>đặc</a:t>
            </a:r>
            <a:r>
              <a:rPr lang="en-US" sz="4800" b="1" i="1" dirty="0" smtClean="0">
                <a:solidFill>
                  <a:srgbClr val="241452"/>
                </a:solidFill>
                <a:latin typeface="Arial" panose="020B0604020202020204" pitchFamily="34" charset="0"/>
                <a:cs typeface="Arial" panose="020B0604020202020204" pitchFamily="34" charset="0"/>
              </a:rPr>
              <a:t> </a:t>
            </a:r>
            <a:r>
              <a:rPr lang="en-US" sz="4800" b="1" i="1" dirty="0" err="1" smtClean="0">
                <a:solidFill>
                  <a:srgbClr val="241452"/>
                </a:solidFill>
                <a:latin typeface="Arial" panose="020B0604020202020204" pitchFamily="34" charset="0"/>
                <a:cs typeface="Arial" panose="020B0604020202020204" pitchFamily="34" charset="0"/>
              </a:rPr>
              <a:t>điểm</a:t>
            </a:r>
            <a:r>
              <a:rPr lang="en-US" sz="4800" b="1" i="1" dirty="0" smtClean="0">
                <a:solidFill>
                  <a:srgbClr val="241452"/>
                </a:solidFill>
                <a:latin typeface="Arial" panose="020B0604020202020204" pitchFamily="34" charset="0"/>
                <a:cs typeface="Arial" panose="020B0604020202020204" pitchFamily="34" charset="0"/>
              </a:rPr>
              <a:t> của </a:t>
            </a:r>
            <a:r>
              <a:rPr lang="en-US" sz="4800" b="1" i="1" dirty="0" err="1" smtClean="0">
                <a:solidFill>
                  <a:srgbClr val="241452"/>
                </a:solidFill>
                <a:latin typeface="Arial" panose="020B0604020202020204" pitchFamily="34" charset="0"/>
                <a:cs typeface="Arial" panose="020B0604020202020204" pitchFamily="34" charset="0"/>
              </a:rPr>
              <a:t>thơ</a:t>
            </a:r>
            <a:r>
              <a:rPr lang="en-US" sz="4800" b="1" i="1" dirty="0" smtClean="0">
                <a:solidFill>
                  <a:srgbClr val="241452"/>
                </a:solidFill>
                <a:latin typeface="Arial" panose="020B0604020202020204" pitchFamily="34" charset="0"/>
                <a:cs typeface="Arial" panose="020B0604020202020204" pitchFamily="34" charset="0"/>
              </a:rPr>
              <a:t> qua văn bản “Con là…”</a:t>
            </a:r>
            <a:endParaRPr lang="en-US" sz="4800" b="1" i="1" dirty="0">
              <a:solidFill>
                <a:srgbClr val="241452"/>
              </a:solidFill>
              <a:latin typeface="Arial" panose="020B0604020202020204" pitchFamily="34" charset="0"/>
              <a:cs typeface="Arial" panose="020B0604020202020204" pitchFamily="34" charset="0"/>
            </a:endParaRPr>
          </a:p>
        </p:txBody>
      </p:sp>
      <p:grpSp>
        <p:nvGrpSpPr>
          <p:cNvPr id="14" name="Group 14"/>
          <p:cNvGrpSpPr/>
          <p:nvPr/>
        </p:nvGrpSpPr>
        <p:grpSpPr>
          <a:xfrm>
            <a:off x="16964560" y="9614447"/>
            <a:ext cx="589479" cy="195074"/>
            <a:chOff x="0" y="0"/>
            <a:chExt cx="1297145" cy="429260"/>
          </a:xfrm>
        </p:grpSpPr>
        <p:sp>
          <p:nvSpPr>
            <p:cNvPr id="15" name="Freeform 15"/>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F4F4F4"/>
            </a:solidFill>
          </p:spPr>
        </p:sp>
      </p:grpSp>
      <p:grpSp>
        <p:nvGrpSpPr>
          <p:cNvPr id="16" name="Group 16"/>
          <p:cNvGrpSpPr/>
          <p:nvPr/>
        </p:nvGrpSpPr>
        <p:grpSpPr>
          <a:xfrm>
            <a:off x="1028700" y="1007291"/>
            <a:ext cx="424353" cy="410148"/>
            <a:chOff x="0" y="0"/>
            <a:chExt cx="565804" cy="546864"/>
          </a:xfrm>
        </p:grpSpPr>
        <p:sp>
          <p:nvSpPr>
            <p:cNvPr id="17" name="AutoShape 17"/>
            <p:cNvSpPr/>
            <p:nvPr/>
          </p:nvSpPr>
          <p:spPr>
            <a:xfrm>
              <a:off x="0" y="0"/>
              <a:ext cx="565804" cy="0"/>
            </a:xfrm>
            <a:prstGeom prst="line">
              <a:avLst/>
            </a:prstGeom>
            <a:ln w="63500" cap="rnd">
              <a:solidFill>
                <a:srgbClr val="241452"/>
              </a:solidFill>
              <a:prstDash val="solid"/>
              <a:headEnd type="none" w="sm" len="sm"/>
              <a:tailEnd type="none" w="sm" len="sm"/>
            </a:ln>
          </p:spPr>
        </p:sp>
        <p:sp>
          <p:nvSpPr>
            <p:cNvPr id="18" name="AutoShape 18"/>
            <p:cNvSpPr/>
            <p:nvPr/>
          </p:nvSpPr>
          <p:spPr>
            <a:xfrm>
              <a:off x="0" y="242488"/>
              <a:ext cx="565804" cy="0"/>
            </a:xfrm>
            <a:prstGeom prst="line">
              <a:avLst/>
            </a:prstGeom>
            <a:ln w="63500" cap="rnd">
              <a:solidFill>
                <a:srgbClr val="241452"/>
              </a:solidFill>
              <a:prstDash val="solid"/>
              <a:headEnd type="none" w="sm" len="sm"/>
              <a:tailEnd type="none" w="sm" len="sm"/>
            </a:ln>
          </p:spPr>
        </p:sp>
        <p:sp>
          <p:nvSpPr>
            <p:cNvPr id="19" name="AutoShape 19"/>
            <p:cNvSpPr/>
            <p:nvPr/>
          </p:nvSpPr>
          <p:spPr>
            <a:xfrm>
              <a:off x="0" y="484975"/>
              <a:ext cx="565804" cy="0"/>
            </a:xfrm>
            <a:prstGeom prst="line">
              <a:avLst/>
            </a:prstGeom>
            <a:ln w="63500" cap="rnd">
              <a:solidFill>
                <a:srgbClr val="241452"/>
              </a:solidFill>
              <a:prstDash val="solid"/>
              <a:headEnd type="none" w="sm" len="sm"/>
              <a:tailEnd type="none" w="sm" len="sm"/>
            </a:ln>
          </p:spPr>
        </p:sp>
      </p:grpSp>
      <p:sp>
        <p:nvSpPr>
          <p:cNvPr id="20" name="Rectangle 19"/>
          <p:cNvSpPr/>
          <p:nvPr/>
        </p:nvSpPr>
        <p:spPr>
          <a:xfrm>
            <a:off x="1918529" y="3000485"/>
            <a:ext cx="14873020" cy="3000821"/>
          </a:xfrm>
          <a:prstGeom prst="rect">
            <a:avLst/>
          </a:prstGeom>
        </p:spPr>
        <p:txBody>
          <a:bodyPr wrap="square">
            <a:spAutoFit/>
          </a:bodyPr>
          <a:lstStyle/>
          <a:p>
            <a:pPr marL="571500" indent="-571500">
              <a:lnSpc>
                <a:spcPct val="150000"/>
              </a:lnSpc>
              <a:buFontTx/>
              <a:buChar char="-"/>
            </a:pPr>
            <a:r>
              <a:rPr lang="vi-VN" sz="4200" b="1" dirty="0" smtClean="0">
                <a:ea typeface="Arial" panose="020B0604020202020204" pitchFamily="34" charset="0"/>
                <a:cs typeface="Times New Roman" panose="02020603050405020304" pitchFamily="18" charset="0"/>
              </a:rPr>
              <a:t>Những </a:t>
            </a:r>
            <a:r>
              <a:rPr lang="vi-VN" sz="4200" b="1" dirty="0">
                <a:ea typeface="Arial" panose="020B0604020202020204" pitchFamily="34" charset="0"/>
                <a:cs typeface="Times New Roman" panose="02020603050405020304" pitchFamily="18" charset="0"/>
              </a:rPr>
              <a:t>đặc điểm của thơ ta có thể thấy qua văn bản </a:t>
            </a:r>
            <a:r>
              <a:rPr lang="vi-VN" sz="4200" b="1" dirty="0" smtClean="0">
                <a:ea typeface="Arial" panose="020B0604020202020204" pitchFamily="34" charset="0"/>
                <a:cs typeface="Times New Roman" panose="02020603050405020304" pitchFamily="18" charset="0"/>
              </a:rPr>
              <a:t>là:</a:t>
            </a:r>
            <a:r>
              <a:rPr lang="en-US" sz="4200" b="1" dirty="0" smtClean="0">
                <a:ea typeface="Arial" panose="020B0604020202020204" pitchFamily="34" charset="0"/>
                <a:cs typeface="Times New Roman" panose="02020603050405020304" pitchFamily="18" charset="0"/>
              </a:rPr>
              <a:t> </a:t>
            </a:r>
            <a:r>
              <a:rPr lang="vi-VN" sz="4200" dirty="0" smtClean="0">
                <a:ea typeface="Arial" panose="020B0604020202020204" pitchFamily="34" charset="0"/>
                <a:cs typeface="Times New Roman" panose="02020603050405020304" pitchFamily="18" charset="0"/>
              </a:rPr>
              <a:t>Bài </a:t>
            </a:r>
            <a:r>
              <a:rPr lang="vi-VN" sz="4200" dirty="0">
                <a:ea typeface="Arial" panose="020B0604020202020204" pitchFamily="34" charset="0"/>
                <a:cs typeface="Times New Roman" panose="02020603050405020304" pitchFamily="18" charset="0"/>
              </a:rPr>
              <a:t>thơ được chia thành 3 đoạn rõ </a:t>
            </a:r>
            <a:r>
              <a:rPr lang="vi-VN" sz="4200" dirty="0" smtClean="0">
                <a:ea typeface="Arial" panose="020B0604020202020204" pitchFamily="34" charset="0"/>
                <a:cs typeface="Times New Roman" panose="02020603050405020304" pitchFamily="18" charset="0"/>
              </a:rPr>
              <a:t>ràng</a:t>
            </a:r>
            <a:r>
              <a:rPr lang="en-US" sz="4200" dirty="0" smtClean="0">
                <a:ea typeface="Arial" panose="020B0604020202020204" pitchFamily="34" charset="0"/>
                <a:cs typeface="Times New Roman" panose="02020603050405020304" pitchFamily="18" charset="0"/>
              </a:rPr>
              <a:t> </a:t>
            </a:r>
            <a:r>
              <a:rPr lang="vi-VN" sz="4200" dirty="0" smtClean="0">
                <a:ea typeface="Arial" panose="020B0604020202020204" pitchFamily="34" charset="0"/>
                <a:cs typeface="Times New Roman" panose="02020603050405020304" pitchFamily="18" charset="0"/>
              </a:rPr>
              <a:t>mỗi </a:t>
            </a:r>
            <a:r>
              <a:rPr lang="vi-VN" sz="4200" dirty="0">
                <a:ea typeface="Arial" panose="020B0604020202020204" pitchFamily="34" charset="0"/>
                <a:cs typeface="Times New Roman" panose="02020603050405020304" pitchFamily="18" charset="0"/>
              </a:rPr>
              <a:t>đoạn 3 câu, một câu có 4- 7 từ.</a:t>
            </a:r>
            <a:endParaRPr lang="en-US" sz="4200" dirty="0">
              <a:effectLst/>
              <a:ea typeface="Arial" panose="020B060402020202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900" decel="100000" fill="hold"/>
                                        <p:tgtEl>
                                          <p:spTgt spid="2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653</Words>
  <Application>Microsoft Office PowerPoint</Application>
  <PresentationFormat>Custom</PresentationFormat>
  <Paragraphs>41</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Calibri</vt:lpstr>
      <vt:lpstr>Times New Roman</vt:lpstr>
      <vt:lpstr>Symbol</vt:lpstr>
      <vt:lpstr>Arial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14</cp:revision>
  <dcterms:created xsi:type="dcterms:W3CDTF">2006-08-16T00:00:00Z</dcterms:created>
  <dcterms:modified xsi:type="dcterms:W3CDTF">2022-08-08T05:26:55Z</dcterms:modified>
  <dc:identifier>DAEt-d3kjac</dc:identifier>
</cp:coreProperties>
</file>